
<file path=[Content_Types].xml><?xml version="1.0" encoding="utf-8"?>
<Types xmlns="http://schemas.openxmlformats.org/package/2006/content-types">
  <Default Extension="png" ContentType="image/png"/>
  <Default Extension="jpg&amp;ehk=WOiEhfVkmYQSSMH1ft" ContentType="image/jpe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62"/>
  </p:notesMasterIdLst>
  <p:handoutMasterIdLst>
    <p:handoutMasterId r:id="rId63"/>
  </p:handoutMasterIdLst>
  <p:sldIdLst>
    <p:sldId id="256" r:id="rId2"/>
    <p:sldId id="319" r:id="rId3"/>
    <p:sldId id="331" r:id="rId4"/>
    <p:sldId id="329" r:id="rId5"/>
    <p:sldId id="257" r:id="rId6"/>
    <p:sldId id="330" r:id="rId7"/>
    <p:sldId id="326" r:id="rId8"/>
    <p:sldId id="318" r:id="rId9"/>
    <p:sldId id="287" r:id="rId10"/>
    <p:sldId id="296" r:id="rId11"/>
    <p:sldId id="327" r:id="rId12"/>
    <p:sldId id="297" r:id="rId13"/>
    <p:sldId id="298" r:id="rId14"/>
    <p:sldId id="258" r:id="rId15"/>
    <p:sldId id="260" r:id="rId16"/>
    <p:sldId id="295" r:id="rId17"/>
    <p:sldId id="313" r:id="rId18"/>
    <p:sldId id="316" r:id="rId19"/>
    <p:sldId id="315" r:id="rId20"/>
    <p:sldId id="324" r:id="rId21"/>
    <p:sldId id="261" r:id="rId22"/>
    <p:sldId id="303" r:id="rId23"/>
    <p:sldId id="312" r:id="rId24"/>
    <p:sldId id="304" r:id="rId25"/>
    <p:sldId id="306" r:id="rId26"/>
    <p:sldId id="282" r:id="rId27"/>
    <p:sldId id="311" r:id="rId28"/>
    <p:sldId id="322" r:id="rId29"/>
    <p:sldId id="309" r:id="rId30"/>
    <p:sldId id="323" r:id="rId31"/>
    <p:sldId id="310" r:id="rId32"/>
    <p:sldId id="348" r:id="rId33"/>
    <p:sldId id="308" r:id="rId34"/>
    <p:sldId id="349" r:id="rId35"/>
    <p:sldId id="271" r:id="rId36"/>
    <p:sldId id="265" r:id="rId37"/>
    <p:sldId id="334" r:id="rId38"/>
    <p:sldId id="266" r:id="rId39"/>
    <p:sldId id="291" r:id="rId40"/>
    <p:sldId id="290" r:id="rId41"/>
    <p:sldId id="292" r:id="rId42"/>
    <p:sldId id="267" r:id="rId43"/>
    <p:sldId id="289" r:id="rId44"/>
    <p:sldId id="350" r:id="rId45"/>
    <p:sldId id="268" r:id="rId46"/>
    <p:sldId id="269" r:id="rId47"/>
    <p:sldId id="272" r:id="rId48"/>
    <p:sldId id="274" r:id="rId49"/>
    <p:sldId id="283" r:id="rId50"/>
    <p:sldId id="273" r:id="rId51"/>
    <p:sldId id="275" r:id="rId52"/>
    <p:sldId id="284" r:id="rId53"/>
    <p:sldId id="288" r:id="rId54"/>
    <p:sldId id="276" r:id="rId55"/>
    <p:sldId id="285" r:id="rId56"/>
    <p:sldId id="277" r:id="rId57"/>
    <p:sldId id="286" r:id="rId58"/>
    <p:sldId id="307" r:id="rId59"/>
    <p:sldId id="328" r:id="rId60"/>
    <p:sldId id="280" r:id="rId61"/>
  </p:sldIdLst>
  <p:sldSz cx="9144000" cy="6858000" type="screen4x3"/>
  <p:notesSz cx="7059613" cy="93440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23" autoAdjust="0"/>
  </p:normalViewPr>
  <p:slideViewPr>
    <p:cSldViewPr>
      <p:cViewPr varScale="1">
        <p:scale>
          <a:sx n="77" d="100"/>
          <a:sy n="77" d="100"/>
        </p:scale>
        <p:origin x="130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4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9113" cy="466725"/>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98913" y="0"/>
            <a:ext cx="3059112" cy="466725"/>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C37EC9E-600E-0044-B3C4-A257448D6388}" type="datetimeFigureOut">
              <a:rPr lang="en-US"/>
              <a:pPr>
                <a:defRPr/>
              </a:pPr>
              <a:t>4/10/2019</a:t>
            </a:fld>
            <a:endParaRPr lang="en-US" dirty="0"/>
          </a:p>
        </p:txBody>
      </p:sp>
      <p:sp>
        <p:nvSpPr>
          <p:cNvPr id="4" name="Footer Placeholder 3"/>
          <p:cNvSpPr>
            <a:spLocks noGrp="1"/>
          </p:cNvSpPr>
          <p:nvPr>
            <p:ph type="ftr" sz="quarter" idx="2"/>
          </p:nvPr>
        </p:nvSpPr>
        <p:spPr>
          <a:xfrm>
            <a:off x="0" y="8875713"/>
            <a:ext cx="3059113" cy="466725"/>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98913" y="8875713"/>
            <a:ext cx="3059112" cy="466725"/>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5BEEE5D8-822E-D046-B93C-E6532DF0D751}" type="slidenum">
              <a:rPr lang="en-US" altLang="en-US"/>
              <a:pPr/>
              <a:t>‹#›</a:t>
            </a:fld>
            <a:endParaRPr lang="en-US" altLang="en-US" dirty="0"/>
          </a:p>
        </p:txBody>
      </p:sp>
    </p:spTree>
    <p:extLst>
      <p:ext uri="{BB962C8B-B14F-4D97-AF65-F5344CB8AC3E}">
        <p14:creationId xmlns:p14="http://schemas.microsoft.com/office/powerpoint/2010/main" val="1810936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9113" cy="466725"/>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98913" y="0"/>
            <a:ext cx="3059112" cy="466725"/>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61827BE-433E-5648-B94B-F3C52A00F986}" type="datetimeFigureOut">
              <a:rPr lang="en-US"/>
              <a:pPr>
                <a:defRPr/>
              </a:pPr>
              <a:t>4/10/2019</a:t>
            </a:fld>
            <a:endParaRPr lang="en-US" dirty="0"/>
          </a:p>
        </p:txBody>
      </p:sp>
      <p:sp>
        <p:nvSpPr>
          <p:cNvPr id="4" name="Slide Image Placeholder 3"/>
          <p:cNvSpPr>
            <a:spLocks noGrp="1" noRot="1" noChangeAspect="1"/>
          </p:cNvSpPr>
          <p:nvPr>
            <p:ph type="sldImg" idx="2"/>
          </p:nvPr>
        </p:nvSpPr>
        <p:spPr>
          <a:xfrm>
            <a:off x="1192213" y="700088"/>
            <a:ext cx="4675187" cy="35052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6438" y="4438650"/>
            <a:ext cx="5646737" cy="420528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75713"/>
            <a:ext cx="3059113" cy="466725"/>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98913" y="8875713"/>
            <a:ext cx="3059112" cy="466725"/>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62F51311-7A20-8C43-B04A-2176E3B9F8A9}" type="slidenum">
              <a:rPr lang="en-US" altLang="en-US"/>
              <a:pPr/>
              <a:t>‹#›</a:t>
            </a:fld>
            <a:endParaRPr lang="en-US" altLang="en-US" dirty="0"/>
          </a:p>
        </p:txBody>
      </p:sp>
    </p:spTree>
    <p:extLst>
      <p:ext uri="{BB962C8B-B14F-4D97-AF65-F5344CB8AC3E}">
        <p14:creationId xmlns:p14="http://schemas.microsoft.com/office/powerpoint/2010/main" val="1751622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785781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22E426D-66C8-8D4D-A951-D641A92C838A}" type="slidenum">
              <a:rPr lang="en-US" altLang="en-US">
                <a:latin typeface="Calibri" charset="0"/>
              </a:rPr>
              <a:pPr eaLnBrk="1" hangingPunct="1"/>
              <a:t>16</a:t>
            </a:fld>
            <a:endParaRPr lang="en-US" altLang="en-US" dirty="0">
              <a:latin typeface="Calibri" charset="0"/>
            </a:endParaRPr>
          </a:p>
        </p:txBody>
      </p:sp>
      <p:sp>
        <p:nvSpPr>
          <p:cNvPr id="39939" name="Rectangle 1"/>
          <p:cNvSpPr>
            <a:spLocks noGrp="1" noRot="1" noChangeAspect="1" noChangeArrowheads="1" noTextEdit="1"/>
          </p:cNvSpPr>
          <p:nvPr>
            <p:ph type="sldImg"/>
          </p:nvPr>
        </p:nvSpPr>
        <p:spPr bwMode="auto">
          <a:xfrm>
            <a:off x="1195388" y="709613"/>
            <a:ext cx="4668837" cy="35020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sp>
      <p:sp>
        <p:nvSpPr>
          <p:cNvPr id="39940" name="Rectangle 2"/>
          <p:cNvSpPr>
            <a:spLocks noGrp="1" noChangeArrowheads="1"/>
          </p:cNvSpPr>
          <p:nvPr>
            <p:ph type="body" idx="1"/>
          </p:nvPr>
        </p:nvSpPr>
        <p:spPr bwMode="auto">
          <a:xfrm>
            <a:off x="706438" y="4437063"/>
            <a:ext cx="5648325" cy="4121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numCol="1" anchor="ctr" anchorCtr="0" compatLnSpc="1">
            <a:prstTxWarp prst="textNoShape">
              <a:avLst/>
            </a:prstTxWarp>
          </a:bodyPr>
          <a:lstStyle/>
          <a:p>
            <a:endParaRPr lang="en-US" altLang="en-US" dirty="0"/>
          </a:p>
        </p:txBody>
      </p:sp>
    </p:spTree>
    <p:extLst>
      <p:ext uri="{BB962C8B-B14F-4D97-AF65-F5344CB8AC3E}">
        <p14:creationId xmlns:p14="http://schemas.microsoft.com/office/powerpoint/2010/main" val="156684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buFont typeface="Times New Roman" pitchFamily="18" charset="0"/>
              <a:tabLst>
                <a:tab pos="0" algn="l"/>
                <a:tab pos="468384" algn="l"/>
                <a:tab pos="936768" algn="l"/>
                <a:tab pos="1405152" algn="l"/>
                <a:tab pos="1873535" algn="l"/>
                <a:tab pos="2341919" algn="l"/>
                <a:tab pos="2811913" algn="l"/>
                <a:tab pos="3280296" algn="l"/>
                <a:tab pos="3748680" algn="l"/>
                <a:tab pos="4217064" algn="l"/>
                <a:tab pos="4685448" algn="l"/>
                <a:tab pos="5153831" algn="l"/>
                <a:tab pos="5623824" algn="l"/>
                <a:tab pos="6092209" algn="l"/>
                <a:tab pos="6560592" algn="l"/>
                <a:tab pos="7028976" algn="l"/>
                <a:tab pos="7497360" algn="l"/>
                <a:tab pos="7965744" algn="l"/>
                <a:tab pos="8435737" algn="l"/>
                <a:tab pos="8904120" algn="l"/>
                <a:tab pos="9372505" algn="l"/>
              </a:tabLst>
              <a:defRPr sz="1200">
                <a:solidFill>
                  <a:srgbClr val="000000"/>
                </a:solidFill>
                <a:latin typeface="Times New Roman" pitchFamily="18" charset="0"/>
              </a:defRPr>
            </a:lvl1pPr>
            <a:lvl2pPr marL="753277" indent="-289722" eaLnBrk="0" hangingPunct="0">
              <a:spcBef>
                <a:spcPct val="30000"/>
              </a:spcBef>
              <a:buFont typeface="Times New Roman" pitchFamily="18" charset="0"/>
              <a:tabLst>
                <a:tab pos="0" algn="l"/>
                <a:tab pos="468384" algn="l"/>
                <a:tab pos="936768" algn="l"/>
                <a:tab pos="1405152" algn="l"/>
                <a:tab pos="1873535" algn="l"/>
                <a:tab pos="2341919" algn="l"/>
                <a:tab pos="2811913" algn="l"/>
                <a:tab pos="3280296" algn="l"/>
                <a:tab pos="3748680" algn="l"/>
                <a:tab pos="4217064" algn="l"/>
                <a:tab pos="4685448" algn="l"/>
                <a:tab pos="5153831" algn="l"/>
                <a:tab pos="5623824" algn="l"/>
                <a:tab pos="6092209" algn="l"/>
                <a:tab pos="6560592" algn="l"/>
                <a:tab pos="7028976" algn="l"/>
                <a:tab pos="7497360" algn="l"/>
                <a:tab pos="7965744" algn="l"/>
                <a:tab pos="8435737" algn="l"/>
                <a:tab pos="8904120" algn="l"/>
                <a:tab pos="9372505" algn="l"/>
              </a:tabLst>
              <a:defRPr sz="1200">
                <a:solidFill>
                  <a:srgbClr val="000000"/>
                </a:solidFill>
                <a:latin typeface="Times New Roman" pitchFamily="18" charset="0"/>
              </a:defRPr>
            </a:lvl2pPr>
            <a:lvl3pPr marL="1158888" indent="-231778" eaLnBrk="0" hangingPunct="0">
              <a:spcBef>
                <a:spcPct val="30000"/>
              </a:spcBef>
              <a:buFont typeface="Times New Roman" pitchFamily="18" charset="0"/>
              <a:tabLst>
                <a:tab pos="0" algn="l"/>
                <a:tab pos="468384" algn="l"/>
                <a:tab pos="936768" algn="l"/>
                <a:tab pos="1405152" algn="l"/>
                <a:tab pos="1873535" algn="l"/>
                <a:tab pos="2341919" algn="l"/>
                <a:tab pos="2811913" algn="l"/>
                <a:tab pos="3280296" algn="l"/>
                <a:tab pos="3748680" algn="l"/>
                <a:tab pos="4217064" algn="l"/>
                <a:tab pos="4685448" algn="l"/>
                <a:tab pos="5153831" algn="l"/>
                <a:tab pos="5623824" algn="l"/>
                <a:tab pos="6092209" algn="l"/>
                <a:tab pos="6560592" algn="l"/>
                <a:tab pos="7028976" algn="l"/>
                <a:tab pos="7497360" algn="l"/>
                <a:tab pos="7965744" algn="l"/>
                <a:tab pos="8435737" algn="l"/>
                <a:tab pos="8904120" algn="l"/>
                <a:tab pos="9372505" algn="l"/>
              </a:tabLst>
              <a:defRPr sz="1200">
                <a:solidFill>
                  <a:srgbClr val="000000"/>
                </a:solidFill>
                <a:latin typeface="Times New Roman" pitchFamily="18" charset="0"/>
              </a:defRPr>
            </a:lvl3pPr>
            <a:lvl4pPr marL="1622443" indent="-231778" eaLnBrk="0" hangingPunct="0">
              <a:spcBef>
                <a:spcPct val="30000"/>
              </a:spcBef>
              <a:buFont typeface="Times New Roman" pitchFamily="18" charset="0"/>
              <a:tabLst>
                <a:tab pos="0" algn="l"/>
                <a:tab pos="468384" algn="l"/>
                <a:tab pos="936768" algn="l"/>
                <a:tab pos="1405152" algn="l"/>
                <a:tab pos="1873535" algn="l"/>
                <a:tab pos="2341919" algn="l"/>
                <a:tab pos="2811913" algn="l"/>
                <a:tab pos="3280296" algn="l"/>
                <a:tab pos="3748680" algn="l"/>
                <a:tab pos="4217064" algn="l"/>
                <a:tab pos="4685448" algn="l"/>
                <a:tab pos="5153831" algn="l"/>
                <a:tab pos="5623824" algn="l"/>
                <a:tab pos="6092209" algn="l"/>
                <a:tab pos="6560592" algn="l"/>
                <a:tab pos="7028976" algn="l"/>
                <a:tab pos="7497360" algn="l"/>
                <a:tab pos="7965744" algn="l"/>
                <a:tab pos="8435737" algn="l"/>
                <a:tab pos="8904120" algn="l"/>
                <a:tab pos="9372505" algn="l"/>
              </a:tabLst>
              <a:defRPr sz="1200">
                <a:solidFill>
                  <a:srgbClr val="000000"/>
                </a:solidFill>
                <a:latin typeface="Times New Roman" pitchFamily="18" charset="0"/>
              </a:defRPr>
            </a:lvl4pPr>
            <a:lvl5pPr marL="2085998" indent="-231778" eaLnBrk="0" hangingPunct="0">
              <a:spcBef>
                <a:spcPct val="30000"/>
              </a:spcBef>
              <a:buFont typeface="Times New Roman" pitchFamily="18" charset="0"/>
              <a:tabLst>
                <a:tab pos="0" algn="l"/>
                <a:tab pos="468384" algn="l"/>
                <a:tab pos="936768" algn="l"/>
                <a:tab pos="1405152" algn="l"/>
                <a:tab pos="1873535" algn="l"/>
                <a:tab pos="2341919" algn="l"/>
                <a:tab pos="2811913" algn="l"/>
                <a:tab pos="3280296" algn="l"/>
                <a:tab pos="3748680" algn="l"/>
                <a:tab pos="4217064" algn="l"/>
                <a:tab pos="4685448" algn="l"/>
                <a:tab pos="5153831" algn="l"/>
                <a:tab pos="5623824" algn="l"/>
                <a:tab pos="6092209" algn="l"/>
                <a:tab pos="6560592" algn="l"/>
                <a:tab pos="7028976" algn="l"/>
                <a:tab pos="7497360" algn="l"/>
                <a:tab pos="7965744" algn="l"/>
                <a:tab pos="8435737" algn="l"/>
                <a:tab pos="8904120" algn="l"/>
                <a:tab pos="9372505" algn="l"/>
              </a:tabLst>
              <a:defRPr sz="1200">
                <a:solidFill>
                  <a:srgbClr val="000000"/>
                </a:solidFill>
                <a:latin typeface="Times New Roman" pitchFamily="18" charset="0"/>
              </a:defRPr>
            </a:lvl5pPr>
            <a:lvl6pPr marL="2549553" indent="-231778" defTabSz="463555" eaLnBrk="0" fontAlgn="base" hangingPunct="0">
              <a:spcBef>
                <a:spcPct val="30000"/>
              </a:spcBef>
              <a:spcAft>
                <a:spcPct val="0"/>
              </a:spcAft>
              <a:buClr>
                <a:srgbClr val="000000"/>
              </a:buClr>
              <a:buSzPct val="100000"/>
              <a:buFont typeface="Times New Roman" pitchFamily="18" charset="0"/>
              <a:tabLst>
                <a:tab pos="0" algn="l"/>
                <a:tab pos="468384" algn="l"/>
                <a:tab pos="936768" algn="l"/>
                <a:tab pos="1405152" algn="l"/>
                <a:tab pos="1873535" algn="l"/>
                <a:tab pos="2341919" algn="l"/>
                <a:tab pos="2811913" algn="l"/>
                <a:tab pos="3280296" algn="l"/>
                <a:tab pos="3748680" algn="l"/>
                <a:tab pos="4217064" algn="l"/>
                <a:tab pos="4685448" algn="l"/>
                <a:tab pos="5153831" algn="l"/>
                <a:tab pos="5623824" algn="l"/>
                <a:tab pos="6092209" algn="l"/>
                <a:tab pos="6560592" algn="l"/>
                <a:tab pos="7028976" algn="l"/>
                <a:tab pos="7497360" algn="l"/>
                <a:tab pos="7965744" algn="l"/>
                <a:tab pos="8435737" algn="l"/>
                <a:tab pos="8904120" algn="l"/>
                <a:tab pos="9372505" algn="l"/>
              </a:tabLst>
              <a:defRPr sz="1200">
                <a:solidFill>
                  <a:srgbClr val="000000"/>
                </a:solidFill>
                <a:latin typeface="Times New Roman" pitchFamily="18" charset="0"/>
              </a:defRPr>
            </a:lvl6pPr>
            <a:lvl7pPr marL="3013108" indent="-231778" defTabSz="463555" eaLnBrk="0" fontAlgn="base" hangingPunct="0">
              <a:spcBef>
                <a:spcPct val="30000"/>
              </a:spcBef>
              <a:spcAft>
                <a:spcPct val="0"/>
              </a:spcAft>
              <a:buClr>
                <a:srgbClr val="000000"/>
              </a:buClr>
              <a:buSzPct val="100000"/>
              <a:buFont typeface="Times New Roman" pitchFamily="18" charset="0"/>
              <a:tabLst>
                <a:tab pos="0" algn="l"/>
                <a:tab pos="468384" algn="l"/>
                <a:tab pos="936768" algn="l"/>
                <a:tab pos="1405152" algn="l"/>
                <a:tab pos="1873535" algn="l"/>
                <a:tab pos="2341919" algn="l"/>
                <a:tab pos="2811913" algn="l"/>
                <a:tab pos="3280296" algn="l"/>
                <a:tab pos="3748680" algn="l"/>
                <a:tab pos="4217064" algn="l"/>
                <a:tab pos="4685448" algn="l"/>
                <a:tab pos="5153831" algn="l"/>
                <a:tab pos="5623824" algn="l"/>
                <a:tab pos="6092209" algn="l"/>
                <a:tab pos="6560592" algn="l"/>
                <a:tab pos="7028976" algn="l"/>
                <a:tab pos="7497360" algn="l"/>
                <a:tab pos="7965744" algn="l"/>
                <a:tab pos="8435737" algn="l"/>
                <a:tab pos="8904120" algn="l"/>
                <a:tab pos="9372505" algn="l"/>
              </a:tabLst>
              <a:defRPr sz="1200">
                <a:solidFill>
                  <a:srgbClr val="000000"/>
                </a:solidFill>
                <a:latin typeface="Times New Roman" pitchFamily="18" charset="0"/>
              </a:defRPr>
            </a:lvl7pPr>
            <a:lvl8pPr marL="3476663" indent="-231778" defTabSz="463555" eaLnBrk="0" fontAlgn="base" hangingPunct="0">
              <a:spcBef>
                <a:spcPct val="30000"/>
              </a:spcBef>
              <a:spcAft>
                <a:spcPct val="0"/>
              </a:spcAft>
              <a:buClr>
                <a:srgbClr val="000000"/>
              </a:buClr>
              <a:buSzPct val="100000"/>
              <a:buFont typeface="Times New Roman" pitchFamily="18" charset="0"/>
              <a:tabLst>
                <a:tab pos="0" algn="l"/>
                <a:tab pos="468384" algn="l"/>
                <a:tab pos="936768" algn="l"/>
                <a:tab pos="1405152" algn="l"/>
                <a:tab pos="1873535" algn="l"/>
                <a:tab pos="2341919" algn="l"/>
                <a:tab pos="2811913" algn="l"/>
                <a:tab pos="3280296" algn="l"/>
                <a:tab pos="3748680" algn="l"/>
                <a:tab pos="4217064" algn="l"/>
                <a:tab pos="4685448" algn="l"/>
                <a:tab pos="5153831" algn="l"/>
                <a:tab pos="5623824" algn="l"/>
                <a:tab pos="6092209" algn="l"/>
                <a:tab pos="6560592" algn="l"/>
                <a:tab pos="7028976" algn="l"/>
                <a:tab pos="7497360" algn="l"/>
                <a:tab pos="7965744" algn="l"/>
                <a:tab pos="8435737" algn="l"/>
                <a:tab pos="8904120" algn="l"/>
                <a:tab pos="9372505" algn="l"/>
              </a:tabLst>
              <a:defRPr sz="1200">
                <a:solidFill>
                  <a:srgbClr val="000000"/>
                </a:solidFill>
                <a:latin typeface="Times New Roman" pitchFamily="18" charset="0"/>
              </a:defRPr>
            </a:lvl8pPr>
            <a:lvl9pPr marL="3940218" indent="-231778" defTabSz="463555" eaLnBrk="0" fontAlgn="base" hangingPunct="0">
              <a:spcBef>
                <a:spcPct val="30000"/>
              </a:spcBef>
              <a:spcAft>
                <a:spcPct val="0"/>
              </a:spcAft>
              <a:buClr>
                <a:srgbClr val="000000"/>
              </a:buClr>
              <a:buSzPct val="100000"/>
              <a:buFont typeface="Times New Roman" pitchFamily="18" charset="0"/>
              <a:tabLst>
                <a:tab pos="0" algn="l"/>
                <a:tab pos="468384" algn="l"/>
                <a:tab pos="936768" algn="l"/>
                <a:tab pos="1405152" algn="l"/>
                <a:tab pos="1873535" algn="l"/>
                <a:tab pos="2341919" algn="l"/>
                <a:tab pos="2811913" algn="l"/>
                <a:tab pos="3280296" algn="l"/>
                <a:tab pos="3748680" algn="l"/>
                <a:tab pos="4217064" algn="l"/>
                <a:tab pos="4685448" algn="l"/>
                <a:tab pos="5153831" algn="l"/>
                <a:tab pos="5623824" algn="l"/>
                <a:tab pos="6092209" algn="l"/>
                <a:tab pos="6560592" algn="l"/>
                <a:tab pos="7028976" algn="l"/>
                <a:tab pos="7497360" algn="l"/>
                <a:tab pos="7965744" algn="l"/>
                <a:tab pos="8435737" algn="l"/>
                <a:tab pos="8904120" algn="l"/>
                <a:tab pos="9372505" algn="l"/>
              </a:tabLst>
              <a:defRPr sz="1200">
                <a:solidFill>
                  <a:srgbClr val="000000"/>
                </a:solidFill>
                <a:latin typeface="Times New Roman" pitchFamily="18" charset="0"/>
              </a:defRPr>
            </a:lvl9pPr>
          </a:lstStyle>
          <a:p>
            <a:pPr eaLnBrk="1" hangingPunct="1">
              <a:spcBef>
                <a:spcPct val="0"/>
              </a:spcBef>
              <a:buFont typeface="Arial" charset="0"/>
              <a:buNone/>
            </a:pPr>
            <a:fld id="{B0A20547-9745-40E4-A5B7-1321B498DE80}" type="slidenum">
              <a:rPr lang="en-US" altLang="en-US" smtClean="0">
                <a:latin typeface="Arial" charset="0"/>
              </a:rPr>
              <a:pPr eaLnBrk="1" hangingPunct="1">
                <a:spcBef>
                  <a:spcPct val="0"/>
                </a:spcBef>
                <a:buFont typeface="Arial" charset="0"/>
                <a:buNone/>
              </a:pPr>
              <a:t>18</a:t>
            </a:fld>
            <a:endParaRPr lang="en-US" altLang="en-US" dirty="0">
              <a:latin typeface="Arial" charset="0"/>
            </a:endParaRPr>
          </a:p>
        </p:txBody>
      </p:sp>
      <p:sp>
        <p:nvSpPr>
          <p:cNvPr id="128003" name="Text Box 1"/>
          <p:cNvSpPr txBox="1">
            <a:spLocks noChangeArrowheads="1"/>
          </p:cNvSpPr>
          <p:nvPr/>
        </p:nvSpPr>
        <p:spPr bwMode="auto">
          <a:xfrm>
            <a:off x="1177418" y="700483"/>
            <a:ext cx="4706408" cy="3504009"/>
          </a:xfrm>
          <a:prstGeom prst="rect">
            <a:avLst/>
          </a:prstGeom>
          <a:solidFill>
            <a:srgbClr val="FFFFFF"/>
          </a:solidFill>
          <a:ln w="9525">
            <a:solidFill>
              <a:srgbClr val="000000"/>
            </a:solidFill>
            <a:miter lim="800000"/>
            <a:headEnd/>
            <a:tailEnd/>
          </a:ln>
        </p:spPr>
        <p:txBody>
          <a:bodyPr wrap="none" lIns="93731" tIns="46865" rIns="93731" bIns="46865" anchor="ctr"/>
          <a:lstStyle>
            <a:lvl1pPr eaLnBrk="0" hangingPunct="0">
              <a:spcBef>
                <a:spcPct val="30000"/>
              </a:spcBef>
              <a:buFont typeface="Times New Roman" pitchFamily="18" charset="0"/>
              <a:defRPr sz="1200">
                <a:solidFill>
                  <a:srgbClr val="000000"/>
                </a:solidFill>
                <a:latin typeface="Times New Roman" pitchFamily="18" charset="0"/>
              </a:defRPr>
            </a:lvl1pPr>
            <a:lvl2pPr marL="742950" indent="-285750" eaLnBrk="0" hangingPunct="0">
              <a:spcBef>
                <a:spcPct val="30000"/>
              </a:spcBef>
              <a:buFont typeface="Times New Roman" pitchFamily="18" charset="0"/>
              <a:defRPr sz="1200">
                <a:solidFill>
                  <a:srgbClr val="000000"/>
                </a:solidFill>
                <a:latin typeface="Times New Roman" pitchFamily="18" charset="0"/>
              </a:defRPr>
            </a:lvl2pPr>
            <a:lvl3pPr marL="1143000" indent="-228600" eaLnBrk="0" hangingPunct="0">
              <a:spcBef>
                <a:spcPct val="30000"/>
              </a:spcBef>
              <a:buFont typeface="Times New Roman" pitchFamily="18" charset="0"/>
              <a:defRPr sz="1200">
                <a:solidFill>
                  <a:srgbClr val="000000"/>
                </a:solidFill>
                <a:latin typeface="Times New Roman" pitchFamily="18" charset="0"/>
              </a:defRPr>
            </a:lvl3pPr>
            <a:lvl4pPr marL="1600200" indent="-228600" eaLnBrk="0" hangingPunct="0">
              <a:spcBef>
                <a:spcPct val="30000"/>
              </a:spcBef>
              <a:buFont typeface="Times New Roman" pitchFamily="18" charset="0"/>
              <a:defRPr sz="1200">
                <a:solidFill>
                  <a:srgbClr val="000000"/>
                </a:solidFill>
                <a:latin typeface="Times New Roman" pitchFamily="18" charset="0"/>
              </a:defRPr>
            </a:lvl4pPr>
            <a:lvl5pPr marL="2057400" indent="-228600" eaLnBrk="0" hangingPunct="0">
              <a:spcBef>
                <a:spcPct val="30000"/>
              </a:spcBef>
              <a:buFont typeface="Times New Roman" pitchFamily="18" charset="0"/>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9pPr>
          </a:lstStyle>
          <a:p>
            <a:pPr eaLnBrk="1" hangingPunct="1">
              <a:spcBef>
                <a:spcPct val="0"/>
              </a:spcBef>
              <a:buFont typeface="Arial" charset="0"/>
              <a:buNone/>
            </a:pPr>
            <a:endParaRPr lang="en-US" altLang="en-US" sz="1800" dirty="0">
              <a:solidFill>
                <a:schemeClr val="bg1"/>
              </a:solidFill>
              <a:latin typeface="Arial" charset="0"/>
            </a:endParaRPr>
          </a:p>
        </p:txBody>
      </p:sp>
      <p:sp>
        <p:nvSpPr>
          <p:cNvPr id="128004" name="Rectangle 2"/>
          <p:cNvSpPr>
            <a:spLocks noGrp="1" noChangeArrowheads="1"/>
          </p:cNvSpPr>
          <p:nvPr>
            <p:ph type="body"/>
          </p:nvPr>
        </p:nvSpPr>
        <p:spPr>
          <a:xfrm>
            <a:off x="706776" y="4439050"/>
            <a:ext cx="5644433" cy="42044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buFont typeface="Times New Roman" pitchFamily="18" charset="0"/>
              <a:tabLst>
                <a:tab pos="0" algn="l"/>
                <a:tab pos="468384" algn="l"/>
                <a:tab pos="936768" algn="l"/>
                <a:tab pos="1405152" algn="l"/>
                <a:tab pos="1873535" algn="l"/>
                <a:tab pos="2341919" algn="l"/>
                <a:tab pos="2811913" algn="l"/>
                <a:tab pos="3280296" algn="l"/>
                <a:tab pos="3748680" algn="l"/>
                <a:tab pos="4217064" algn="l"/>
                <a:tab pos="4685448" algn="l"/>
                <a:tab pos="5153831" algn="l"/>
                <a:tab pos="5623824" algn="l"/>
                <a:tab pos="6092209" algn="l"/>
                <a:tab pos="6560592" algn="l"/>
                <a:tab pos="7028976" algn="l"/>
                <a:tab pos="7497360" algn="l"/>
                <a:tab pos="7965744" algn="l"/>
                <a:tab pos="8435737" algn="l"/>
                <a:tab pos="8904120" algn="l"/>
                <a:tab pos="9372505" algn="l"/>
              </a:tabLst>
              <a:defRPr sz="1200">
                <a:solidFill>
                  <a:srgbClr val="000000"/>
                </a:solidFill>
                <a:latin typeface="Times New Roman" pitchFamily="18" charset="0"/>
              </a:defRPr>
            </a:lvl1pPr>
            <a:lvl2pPr marL="753277" indent="-289722" eaLnBrk="0" hangingPunct="0">
              <a:spcBef>
                <a:spcPct val="30000"/>
              </a:spcBef>
              <a:buFont typeface="Times New Roman" pitchFamily="18" charset="0"/>
              <a:tabLst>
                <a:tab pos="0" algn="l"/>
                <a:tab pos="468384" algn="l"/>
                <a:tab pos="936768" algn="l"/>
                <a:tab pos="1405152" algn="l"/>
                <a:tab pos="1873535" algn="l"/>
                <a:tab pos="2341919" algn="l"/>
                <a:tab pos="2811913" algn="l"/>
                <a:tab pos="3280296" algn="l"/>
                <a:tab pos="3748680" algn="l"/>
                <a:tab pos="4217064" algn="l"/>
                <a:tab pos="4685448" algn="l"/>
                <a:tab pos="5153831" algn="l"/>
                <a:tab pos="5623824" algn="l"/>
                <a:tab pos="6092209" algn="l"/>
                <a:tab pos="6560592" algn="l"/>
                <a:tab pos="7028976" algn="l"/>
                <a:tab pos="7497360" algn="l"/>
                <a:tab pos="7965744" algn="l"/>
                <a:tab pos="8435737" algn="l"/>
                <a:tab pos="8904120" algn="l"/>
                <a:tab pos="9372505" algn="l"/>
              </a:tabLst>
              <a:defRPr sz="1200">
                <a:solidFill>
                  <a:srgbClr val="000000"/>
                </a:solidFill>
                <a:latin typeface="Times New Roman" pitchFamily="18" charset="0"/>
              </a:defRPr>
            </a:lvl2pPr>
            <a:lvl3pPr marL="1158888" indent="-231778" eaLnBrk="0" hangingPunct="0">
              <a:spcBef>
                <a:spcPct val="30000"/>
              </a:spcBef>
              <a:buFont typeface="Times New Roman" pitchFamily="18" charset="0"/>
              <a:tabLst>
                <a:tab pos="0" algn="l"/>
                <a:tab pos="468384" algn="l"/>
                <a:tab pos="936768" algn="l"/>
                <a:tab pos="1405152" algn="l"/>
                <a:tab pos="1873535" algn="l"/>
                <a:tab pos="2341919" algn="l"/>
                <a:tab pos="2811913" algn="l"/>
                <a:tab pos="3280296" algn="l"/>
                <a:tab pos="3748680" algn="l"/>
                <a:tab pos="4217064" algn="l"/>
                <a:tab pos="4685448" algn="l"/>
                <a:tab pos="5153831" algn="l"/>
                <a:tab pos="5623824" algn="l"/>
                <a:tab pos="6092209" algn="l"/>
                <a:tab pos="6560592" algn="l"/>
                <a:tab pos="7028976" algn="l"/>
                <a:tab pos="7497360" algn="l"/>
                <a:tab pos="7965744" algn="l"/>
                <a:tab pos="8435737" algn="l"/>
                <a:tab pos="8904120" algn="l"/>
                <a:tab pos="9372505" algn="l"/>
              </a:tabLst>
              <a:defRPr sz="1200">
                <a:solidFill>
                  <a:srgbClr val="000000"/>
                </a:solidFill>
                <a:latin typeface="Times New Roman" pitchFamily="18" charset="0"/>
              </a:defRPr>
            </a:lvl3pPr>
            <a:lvl4pPr marL="1622443" indent="-231778" eaLnBrk="0" hangingPunct="0">
              <a:spcBef>
                <a:spcPct val="30000"/>
              </a:spcBef>
              <a:buFont typeface="Times New Roman" pitchFamily="18" charset="0"/>
              <a:tabLst>
                <a:tab pos="0" algn="l"/>
                <a:tab pos="468384" algn="l"/>
                <a:tab pos="936768" algn="l"/>
                <a:tab pos="1405152" algn="l"/>
                <a:tab pos="1873535" algn="l"/>
                <a:tab pos="2341919" algn="l"/>
                <a:tab pos="2811913" algn="l"/>
                <a:tab pos="3280296" algn="l"/>
                <a:tab pos="3748680" algn="l"/>
                <a:tab pos="4217064" algn="l"/>
                <a:tab pos="4685448" algn="l"/>
                <a:tab pos="5153831" algn="l"/>
                <a:tab pos="5623824" algn="l"/>
                <a:tab pos="6092209" algn="l"/>
                <a:tab pos="6560592" algn="l"/>
                <a:tab pos="7028976" algn="l"/>
                <a:tab pos="7497360" algn="l"/>
                <a:tab pos="7965744" algn="l"/>
                <a:tab pos="8435737" algn="l"/>
                <a:tab pos="8904120" algn="l"/>
                <a:tab pos="9372505" algn="l"/>
              </a:tabLst>
              <a:defRPr sz="1200">
                <a:solidFill>
                  <a:srgbClr val="000000"/>
                </a:solidFill>
                <a:latin typeface="Times New Roman" pitchFamily="18" charset="0"/>
              </a:defRPr>
            </a:lvl4pPr>
            <a:lvl5pPr marL="2085998" indent="-231778" eaLnBrk="0" hangingPunct="0">
              <a:spcBef>
                <a:spcPct val="30000"/>
              </a:spcBef>
              <a:buFont typeface="Times New Roman" pitchFamily="18" charset="0"/>
              <a:tabLst>
                <a:tab pos="0" algn="l"/>
                <a:tab pos="468384" algn="l"/>
                <a:tab pos="936768" algn="l"/>
                <a:tab pos="1405152" algn="l"/>
                <a:tab pos="1873535" algn="l"/>
                <a:tab pos="2341919" algn="l"/>
                <a:tab pos="2811913" algn="l"/>
                <a:tab pos="3280296" algn="l"/>
                <a:tab pos="3748680" algn="l"/>
                <a:tab pos="4217064" algn="l"/>
                <a:tab pos="4685448" algn="l"/>
                <a:tab pos="5153831" algn="l"/>
                <a:tab pos="5623824" algn="l"/>
                <a:tab pos="6092209" algn="l"/>
                <a:tab pos="6560592" algn="l"/>
                <a:tab pos="7028976" algn="l"/>
                <a:tab pos="7497360" algn="l"/>
                <a:tab pos="7965744" algn="l"/>
                <a:tab pos="8435737" algn="l"/>
                <a:tab pos="8904120" algn="l"/>
                <a:tab pos="9372505" algn="l"/>
              </a:tabLst>
              <a:defRPr sz="1200">
                <a:solidFill>
                  <a:srgbClr val="000000"/>
                </a:solidFill>
                <a:latin typeface="Times New Roman" pitchFamily="18" charset="0"/>
              </a:defRPr>
            </a:lvl5pPr>
            <a:lvl6pPr marL="2549553" indent="-231778" defTabSz="463555" eaLnBrk="0" fontAlgn="base" hangingPunct="0">
              <a:spcBef>
                <a:spcPct val="30000"/>
              </a:spcBef>
              <a:spcAft>
                <a:spcPct val="0"/>
              </a:spcAft>
              <a:buClr>
                <a:srgbClr val="000000"/>
              </a:buClr>
              <a:buSzPct val="100000"/>
              <a:buFont typeface="Times New Roman" pitchFamily="18" charset="0"/>
              <a:tabLst>
                <a:tab pos="0" algn="l"/>
                <a:tab pos="468384" algn="l"/>
                <a:tab pos="936768" algn="l"/>
                <a:tab pos="1405152" algn="l"/>
                <a:tab pos="1873535" algn="l"/>
                <a:tab pos="2341919" algn="l"/>
                <a:tab pos="2811913" algn="l"/>
                <a:tab pos="3280296" algn="l"/>
                <a:tab pos="3748680" algn="l"/>
                <a:tab pos="4217064" algn="l"/>
                <a:tab pos="4685448" algn="l"/>
                <a:tab pos="5153831" algn="l"/>
                <a:tab pos="5623824" algn="l"/>
                <a:tab pos="6092209" algn="l"/>
                <a:tab pos="6560592" algn="l"/>
                <a:tab pos="7028976" algn="l"/>
                <a:tab pos="7497360" algn="l"/>
                <a:tab pos="7965744" algn="l"/>
                <a:tab pos="8435737" algn="l"/>
                <a:tab pos="8904120" algn="l"/>
                <a:tab pos="9372505" algn="l"/>
              </a:tabLst>
              <a:defRPr sz="1200">
                <a:solidFill>
                  <a:srgbClr val="000000"/>
                </a:solidFill>
                <a:latin typeface="Times New Roman" pitchFamily="18" charset="0"/>
              </a:defRPr>
            </a:lvl6pPr>
            <a:lvl7pPr marL="3013108" indent="-231778" defTabSz="463555" eaLnBrk="0" fontAlgn="base" hangingPunct="0">
              <a:spcBef>
                <a:spcPct val="30000"/>
              </a:spcBef>
              <a:spcAft>
                <a:spcPct val="0"/>
              </a:spcAft>
              <a:buClr>
                <a:srgbClr val="000000"/>
              </a:buClr>
              <a:buSzPct val="100000"/>
              <a:buFont typeface="Times New Roman" pitchFamily="18" charset="0"/>
              <a:tabLst>
                <a:tab pos="0" algn="l"/>
                <a:tab pos="468384" algn="l"/>
                <a:tab pos="936768" algn="l"/>
                <a:tab pos="1405152" algn="l"/>
                <a:tab pos="1873535" algn="l"/>
                <a:tab pos="2341919" algn="l"/>
                <a:tab pos="2811913" algn="l"/>
                <a:tab pos="3280296" algn="l"/>
                <a:tab pos="3748680" algn="l"/>
                <a:tab pos="4217064" algn="l"/>
                <a:tab pos="4685448" algn="l"/>
                <a:tab pos="5153831" algn="l"/>
                <a:tab pos="5623824" algn="l"/>
                <a:tab pos="6092209" algn="l"/>
                <a:tab pos="6560592" algn="l"/>
                <a:tab pos="7028976" algn="l"/>
                <a:tab pos="7497360" algn="l"/>
                <a:tab pos="7965744" algn="l"/>
                <a:tab pos="8435737" algn="l"/>
                <a:tab pos="8904120" algn="l"/>
                <a:tab pos="9372505" algn="l"/>
              </a:tabLst>
              <a:defRPr sz="1200">
                <a:solidFill>
                  <a:srgbClr val="000000"/>
                </a:solidFill>
                <a:latin typeface="Times New Roman" pitchFamily="18" charset="0"/>
              </a:defRPr>
            </a:lvl7pPr>
            <a:lvl8pPr marL="3476663" indent="-231778" defTabSz="463555" eaLnBrk="0" fontAlgn="base" hangingPunct="0">
              <a:spcBef>
                <a:spcPct val="30000"/>
              </a:spcBef>
              <a:spcAft>
                <a:spcPct val="0"/>
              </a:spcAft>
              <a:buClr>
                <a:srgbClr val="000000"/>
              </a:buClr>
              <a:buSzPct val="100000"/>
              <a:buFont typeface="Times New Roman" pitchFamily="18" charset="0"/>
              <a:tabLst>
                <a:tab pos="0" algn="l"/>
                <a:tab pos="468384" algn="l"/>
                <a:tab pos="936768" algn="l"/>
                <a:tab pos="1405152" algn="l"/>
                <a:tab pos="1873535" algn="l"/>
                <a:tab pos="2341919" algn="l"/>
                <a:tab pos="2811913" algn="l"/>
                <a:tab pos="3280296" algn="l"/>
                <a:tab pos="3748680" algn="l"/>
                <a:tab pos="4217064" algn="l"/>
                <a:tab pos="4685448" algn="l"/>
                <a:tab pos="5153831" algn="l"/>
                <a:tab pos="5623824" algn="l"/>
                <a:tab pos="6092209" algn="l"/>
                <a:tab pos="6560592" algn="l"/>
                <a:tab pos="7028976" algn="l"/>
                <a:tab pos="7497360" algn="l"/>
                <a:tab pos="7965744" algn="l"/>
                <a:tab pos="8435737" algn="l"/>
                <a:tab pos="8904120" algn="l"/>
                <a:tab pos="9372505" algn="l"/>
              </a:tabLst>
              <a:defRPr sz="1200">
                <a:solidFill>
                  <a:srgbClr val="000000"/>
                </a:solidFill>
                <a:latin typeface="Times New Roman" pitchFamily="18" charset="0"/>
              </a:defRPr>
            </a:lvl8pPr>
            <a:lvl9pPr marL="3940218" indent="-231778" defTabSz="463555" eaLnBrk="0" fontAlgn="base" hangingPunct="0">
              <a:spcBef>
                <a:spcPct val="30000"/>
              </a:spcBef>
              <a:spcAft>
                <a:spcPct val="0"/>
              </a:spcAft>
              <a:buClr>
                <a:srgbClr val="000000"/>
              </a:buClr>
              <a:buSzPct val="100000"/>
              <a:buFont typeface="Times New Roman" pitchFamily="18" charset="0"/>
              <a:tabLst>
                <a:tab pos="0" algn="l"/>
                <a:tab pos="468384" algn="l"/>
                <a:tab pos="936768" algn="l"/>
                <a:tab pos="1405152" algn="l"/>
                <a:tab pos="1873535" algn="l"/>
                <a:tab pos="2341919" algn="l"/>
                <a:tab pos="2811913" algn="l"/>
                <a:tab pos="3280296" algn="l"/>
                <a:tab pos="3748680" algn="l"/>
                <a:tab pos="4217064" algn="l"/>
                <a:tab pos="4685448" algn="l"/>
                <a:tab pos="5153831" algn="l"/>
                <a:tab pos="5623824" algn="l"/>
                <a:tab pos="6092209" algn="l"/>
                <a:tab pos="6560592" algn="l"/>
                <a:tab pos="7028976" algn="l"/>
                <a:tab pos="7497360" algn="l"/>
                <a:tab pos="7965744" algn="l"/>
                <a:tab pos="8435737" algn="l"/>
                <a:tab pos="8904120" algn="l"/>
                <a:tab pos="9372505" algn="l"/>
              </a:tabLst>
              <a:defRPr sz="1200">
                <a:solidFill>
                  <a:srgbClr val="000000"/>
                </a:solidFill>
                <a:latin typeface="Times New Roman" pitchFamily="18" charset="0"/>
              </a:defRPr>
            </a:lvl9pPr>
          </a:lstStyle>
          <a:p>
            <a:pPr eaLnBrk="1" hangingPunct="1">
              <a:spcBef>
                <a:spcPct val="0"/>
              </a:spcBef>
              <a:buFont typeface="Arial" charset="0"/>
              <a:buNone/>
            </a:pPr>
            <a:fld id="{CAA9FE19-5DB6-48EE-B229-8CBD4AB596D9}" type="slidenum">
              <a:rPr lang="en-US" altLang="en-US" smtClean="0">
                <a:latin typeface="Arial" charset="0"/>
              </a:rPr>
              <a:pPr eaLnBrk="1" hangingPunct="1">
                <a:spcBef>
                  <a:spcPct val="0"/>
                </a:spcBef>
                <a:buFont typeface="Arial" charset="0"/>
                <a:buNone/>
              </a:pPr>
              <a:t>19</a:t>
            </a:fld>
            <a:endParaRPr lang="en-US" altLang="en-US" dirty="0">
              <a:latin typeface="Arial" charset="0"/>
            </a:endParaRPr>
          </a:p>
        </p:txBody>
      </p:sp>
      <p:sp>
        <p:nvSpPr>
          <p:cNvPr id="131075" name="Text Box 1"/>
          <p:cNvSpPr txBox="1">
            <a:spLocks noChangeArrowheads="1"/>
          </p:cNvSpPr>
          <p:nvPr/>
        </p:nvSpPr>
        <p:spPr bwMode="auto">
          <a:xfrm>
            <a:off x="1177418" y="700483"/>
            <a:ext cx="4706408" cy="3504009"/>
          </a:xfrm>
          <a:prstGeom prst="rect">
            <a:avLst/>
          </a:prstGeom>
          <a:solidFill>
            <a:srgbClr val="FFFFFF"/>
          </a:solidFill>
          <a:ln w="9525">
            <a:solidFill>
              <a:srgbClr val="000000"/>
            </a:solidFill>
            <a:miter lim="800000"/>
            <a:headEnd/>
            <a:tailEnd/>
          </a:ln>
        </p:spPr>
        <p:txBody>
          <a:bodyPr wrap="none" lIns="93731" tIns="46865" rIns="93731" bIns="46865" anchor="ctr"/>
          <a:lstStyle>
            <a:lvl1pPr eaLnBrk="0" hangingPunct="0">
              <a:spcBef>
                <a:spcPct val="30000"/>
              </a:spcBef>
              <a:buFont typeface="Times New Roman" pitchFamily="18" charset="0"/>
              <a:defRPr sz="1200">
                <a:solidFill>
                  <a:srgbClr val="000000"/>
                </a:solidFill>
                <a:latin typeface="Times New Roman" pitchFamily="18" charset="0"/>
              </a:defRPr>
            </a:lvl1pPr>
            <a:lvl2pPr marL="742950" indent="-285750" eaLnBrk="0" hangingPunct="0">
              <a:spcBef>
                <a:spcPct val="30000"/>
              </a:spcBef>
              <a:buFont typeface="Times New Roman" pitchFamily="18" charset="0"/>
              <a:defRPr sz="1200">
                <a:solidFill>
                  <a:srgbClr val="000000"/>
                </a:solidFill>
                <a:latin typeface="Times New Roman" pitchFamily="18" charset="0"/>
              </a:defRPr>
            </a:lvl2pPr>
            <a:lvl3pPr marL="1143000" indent="-228600" eaLnBrk="0" hangingPunct="0">
              <a:spcBef>
                <a:spcPct val="30000"/>
              </a:spcBef>
              <a:buFont typeface="Times New Roman" pitchFamily="18" charset="0"/>
              <a:defRPr sz="1200">
                <a:solidFill>
                  <a:srgbClr val="000000"/>
                </a:solidFill>
                <a:latin typeface="Times New Roman" pitchFamily="18" charset="0"/>
              </a:defRPr>
            </a:lvl3pPr>
            <a:lvl4pPr marL="1600200" indent="-228600" eaLnBrk="0" hangingPunct="0">
              <a:spcBef>
                <a:spcPct val="30000"/>
              </a:spcBef>
              <a:buFont typeface="Times New Roman" pitchFamily="18" charset="0"/>
              <a:defRPr sz="1200">
                <a:solidFill>
                  <a:srgbClr val="000000"/>
                </a:solidFill>
                <a:latin typeface="Times New Roman" pitchFamily="18" charset="0"/>
              </a:defRPr>
            </a:lvl4pPr>
            <a:lvl5pPr marL="2057400" indent="-228600" eaLnBrk="0" hangingPunct="0">
              <a:spcBef>
                <a:spcPct val="30000"/>
              </a:spcBef>
              <a:buFont typeface="Times New Roman" pitchFamily="18" charset="0"/>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9pPr>
          </a:lstStyle>
          <a:p>
            <a:pPr eaLnBrk="1" hangingPunct="1">
              <a:spcBef>
                <a:spcPct val="0"/>
              </a:spcBef>
              <a:buFont typeface="Arial" charset="0"/>
              <a:buNone/>
            </a:pPr>
            <a:endParaRPr lang="en-US" altLang="en-US" sz="1800" dirty="0">
              <a:solidFill>
                <a:schemeClr val="bg1"/>
              </a:solidFill>
              <a:latin typeface="Arial" charset="0"/>
            </a:endParaRPr>
          </a:p>
        </p:txBody>
      </p:sp>
      <p:sp>
        <p:nvSpPr>
          <p:cNvPr id="131076" name="Rectangle 2"/>
          <p:cNvSpPr>
            <a:spLocks noGrp="1" noChangeArrowheads="1"/>
          </p:cNvSpPr>
          <p:nvPr>
            <p:ph type="body"/>
          </p:nvPr>
        </p:nvSpPr>
        <p:spPr>
          <a:xfrm>
            <a:off x="706776" y="4439050"/>
            <a:ext cx="5644433" cy="42044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F51311-7A20-8C43-B04A-2176E3B9F8A9}" type="slidenum">
              <a:rPr lang="en-US" altLang="en-US" smtClean="0"/>
              <a:pPr/>
              <a:t>20</a:t>
            </a:fld>
            <a:endParaRPr lang="en-US" altLang="en-US" dirty="0"/>
          </a:p>
        </p:txBody>
      </p:sp>
    </p:spTree>
    <p:extLst>
      <p:ext uri="{BB962C8B-B14F-4D97-AF65-F5344CB8AC3E}">
        <p14:creationId xmlns:p14="http://schemas.microsoft.com/office/powerpoint/2010/main" val="2988558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F51311-7A20-8C43-B04A-2176E3B9F8A9}" type="slidenum">
              <a:rPr lang="en-US" altLang="en-US" smtClean="0"/>
              <a:pPr/>
              <a:t>37</a:t>
            </a:fld>
            <a:endParaRPr lang="en-US" altLang="en-US" dirty="0"/>
          </a:p>
        </p:txBody>
      </p:sp>
    </p:spTree>
    <p:extLst>
      <p:ext uri="{BB962C8B-B14F-4D97-AF65-F5344CB8AC3E}">
        <p14:creationId xmlns:p14="http://schemas.microsoft.com/office/powerpoint/2010/main" val="67916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10A4F1B-4956-49ED-9CD0-D4D02CFFA7E7}" type="datetime1">
              <a:rPr lang="en-US" smtClean="0"/>
              <a:t>4/10/2019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Richard A. Navarro 2019</a:t>
            </a:r>
            <a:endParaRPr lang="en-US" dirty="0"/>
          </a:p>
        </p:txBody>
      </p:sp>
      <p:sp>
        <p:nvSpPr>
          <p:cNvPr id="6" name="Slide Number Placeholder 5"/>
          <p:cNvSpPr>
            <a:spLocks noGrp="1"/>
          </p:cNvSpPr>
          <p:nvPr>
            <p:ph type="sldNum" sz="quarter" idx="12"/>
          </p:nvPr>
        </p:nvSpPr>
        <p:spPr/>
        <p:txBody>
          <a:bodyPr/>
          <a:lstStyle>
            <a:lvl1pPr>
              <a:defRPr/>
            </a:lvl1pPr>
          </a:lstStyle>
          <a:p>
            <a:fld id="{5F96A8E6-B64D-6D4F-8343-B766F6A91D0B}" type="slidenum">
              <a:rPr lang="en-US" altLang="en-US"/>
              <a:pPr/>
              <a:t>‹#›</a:t>
            </a:fld>
            <a:endParaRPr lang="en-US" altLang="en-US" dirty="0"/>
          </a:p>
        </p:txBody>
      </p:sp>
    </p:spTree>
    <p:extLst>
      <p:ext uri="{BB962C8B-B14F-4D97-AF65-F5344CB8AC3E}">
        <p14:creationId xmlns:p14="http://schemas.microsoft.com/office/powerpoint/2010/main" val="575188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F5EBA78-A7BF-49F5-9391-10AC31447D55}" type="datetime1">
              <a:rPr lang="en-US" smtClean="0"/>
              <a:t>4/10/2019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Richard A. Navarro 2019</a:t>
            </a:r>
            <a:endParaRPr lang="en-US" dirty="0"/>
          </a:p>
        </p:txBody>
      </p:sp>
      <p:sp>
        <p:nvSpPr>
          <p:cNvPr id="6" name="Slide Number Placeholder 5"/>
          <p:cNvSpPr>
            <a:spLocks noGrp="1"/>
          </p:cNvSpPr>
          <p:nvPr>
            <p:ph type="sldNum" sz="quarter" idx="12"/>
          </p:nvPr>
        </p:nvSpPr>
        <p:spPr/>
        <p:txBody>
          <a:bodyPr/>
          <a:lstStyle>
            <a:lvl1pPr>
              <a:defRPr/>
            </a:lvl1pPr>
          </a:lstStyle>
          <a:p>
            <a:fld id="{37DD94EB-6AE5-0142-A038-E787CD0E9157}" type="slidenum">
              <a:rPr lang="en-US" altLang="en-US"/>
              <a:pPr/>
              <a:t>‹#›</a:t>
            </a:fld>
            <a:endParaRPr lang="en-US" altLang="en-US" dirty="0"/>
          </a:p>
        </p:txBody>
      </p:sp>
    </p:spTree>
    <p:extLst>
      <p:ext uri="{BB962C8B-B14F-4D97-AF65-F5344CB8AC3E}">
        <p14:creationId xmlns:p14="http://schemas.microsoft.com/office/powerpoint/2010/main" val="747932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B1AA2F6-9149-4C0D-B829-EA6662840B8C}" type="datetime1">
              <a:rPr lang="en-US" smtClean="0"/>
              <a:t>4/10/2019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Richard A. Navarro 2019</a:t>
            </a:r>
            <a:endParaRPr lang="en-US" dirty="0"/>
          </a:p>
        </p:txBody>
      </p:sp>
      <p:sp>
        <p:nvSpPr>
          <p:cNvPr id="6" name="Slide Number Placeholder 5"/>
          <p:cNvSpPr>
            <a:spLocks noGrp="1"/>
          </p:cNvSpPr>
          <p:nvPr>
            <p:ph type="sldNum" sz="quarter" idx="12"/>
          </p:nvPr>
        </p:nvSpPr>
        <p:spPr/>
        <p:txBody>
          <a:bodyPr/>
          <a:lstStyle>
            <a:lvl1pPr>
              <a:defRPr/>
            </a:lvl1pPr>
          </a:lstStyle>
          <a:p>
            <a:fld id="{465FBE7E-8B98-B646-824F-F6F480754EEE}" type="slidenum">
              <a:rPr lang="en-US" altLang="en-US"/>
              <a:pPr/>
              <a:t>‹#›</a:t>
            </a:fld>
            <a:endParaRPr lang="en-US" altLang="en-US" dirty="0"/>
          </a:p>
        </p:txBody>
      </p:sp>
    </p:spTree>
    <p:extLst>
      <p:ext uri="{BB962C8B-B14F-4D97-AF65-F5344CB8AC3E}">
        <p14:creationId xmlns:p14="http://schemas.microsoft.com/office/powerpoint/2010/main" val="1283523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ookman Old Style" panose="020506040505050202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0" indent="0">
              <a:buFontTx/>
              <a:buNone/>
              <a:defRPr sz="3200">
                <a:latin typeface="Bookman Old Style" panose="02050604050505020204" pitchFamily="18" charset="0"/>
              </a:defRPr>
            </a:lvl1pPr>
            <a:lvl2pPr marL="742950" indent="-285750">
              <a:buFont typeface="Wingdings" panose="05000000000000000000" pitchFamily="2" charset="2"/>
              <a:buChar char="Ø"/>
              <a:defRPr sz="2800">
                <a:latin typeface="Bookman Old Style" panose="02050604050505020204" pitchFamily="18" charset="0"/>
              </a:defRPr>
            </a:lvl2pPr>
            <a:lvl3pPr marL="1143000" indent="-228600">
              <a:buFont typeface="Wingdings" panose="05000000000000000000" pitchFamily="2" charset="2"/>
              <a:buChar char="Ø"/>
              <a:defRPr sz="2800">
                <a:latin typeface="Bookman Old Style" panose="02050604050505020204" pitchFamily="18" charset="0"/>
              </a:defRPr>
            </a:lvl3pPr>
            <a:lvl4pPr marL="1600200" indent="-228600">
              <a:buFont typeface="Wingdings" panose="05000000000000000000" pitchFamily="2" charset="2"/>
              <a:buChar char="Ø"/>
              <a:defRPr sz="2800">
                <a:latin typeface="Bookman Old Style" panose="02050604050505020204" pitchFamily="18" charset="0"/>
              </a:defRPr>
            </a:lvl4pPr>
            <a:lvl5pPr marL="2057400" indent="-228600">
              <a:buFont typeface="Wingdings" panose="05000000000000000000" pitchFamily="2" charset="2"/>
              <a:buChar char="Ø"/>
              <a:defRPr sz="2800">
                <a:latin typeface="Bookman Old Style" panose="0205060405050502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62CBAAAC-1BA5-492C-87A0-5CBEC2D4C140}" type="datetime1">
              <a:rPr lang="en-US" smtClean="0"/>
              <a:t>4/10/2019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Richard A. Navarro 2019</a:t>
            </a:r>
            <a:endParaRPr lang="en-US" dirty="0"/>
          </a:p>
        </p:txBody>
      </p:sp>
      <p:sp>
        <p:nvSpPr>
          <p:cNvPr id="6" name="Slide Number Placeholder 5"/>
          <p:cNvSpPr>
            <a:spLocks noGrp="1"/>
          </p:cNvSpPr>
          <p:nvPr>
            <p:ph type="sldNum" sz="quarter" idx="12"/>
          </p:nvPr>
        </p:nvSpPr>
        <p:spPr/>
        <p:txBody>
          <a:bodyPr/>
          <a:lstStyle>
            <a:lvl1pPr>
              <a:defRPr/>
            </a:lvl1pPr>
          </a:lstStyle>
          <a:p>
            <a:fld id="{EDC940D2-3873-354C-BE69-FB1E39A1232E}" type="slidenum">
              <a:rPr lang="en-US" altLang="en-US" smtClean="0"/>
              <a:pPr/>
              <a:t>‹#›</a:t>
            </a:fld>
            <a:r>
              <a:rPr lang="en-US" altLang="en-US" dirty="0"/>
              <a:t> / 60</a:t>
            </a:r>
          </a:p>
        </p:txBody>
      </p:sp>
    </p:spTree>
    <p:extLst>
      <p:ext uri="{BB962C8B-B14F-4D97-AF65-F5344CB8AC3E}">
        <p14:creationId xmlns:p14="http://schemas.microsoft.com/office/powerpoint/2010/main" val="1362064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C4CD650-A817-41ED-AC19-68AF9AF671B7}" type="datetime1">
              <a:rPr lang="en-US" smtClean="0"/>
              <a:t>4/10/2019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Richard A. Navarro 2019</a:t>
            </a:r>
            <a:endParaRPr lang="en-US" dirty="0"/>
          </a:p>
        </p:txBody>
      </p:sp>
      <p:sp>
        <p:nvSpPr>
          <p:cNvPr id="6" name="Slide Number Placeholder 5"/>
          <p:cNvSpPr>
            <a:spLocks noGrp="1"/>
          </p:cNvSpPr>
          <p:nvPr>
            <p:ph type="sldNum" sz="quarter" idx="12"/>
          </p:nvPr>
        </p:nvSpPr>
        <p:spPr/>
        <p:txBody>
          <a:bodyPr/>
          <a:lstStyle>
            <a:lvl1pPr>
              <a:defRPr/>
            </a:lvl1pPr>
          </a:lstStyle>
          <a:p>
            <a:fld id="{DDDFE81B-C96A-D741-BDE9-BBDB4FE5F7B6}" type="slidenum">
              <a:rPr lang="en-US" altLang="en-US"/>
              <a:pPr/>
              <a:t>‹#›</a:t>
            </a:fld>
            <a:endParaRPr lang="en-US" altLang="en-US" dirty="0"/>
          </a:p>
        </p:txBody>
      </p:sp>
    </p:spTree>
    <p:extLst>
      <p:ext uri="{BB962C8B-B14F-4D97-AF65-F5344CB8AC3E}">
        <p14:creationId xmlns:p14="http://schemas.microsoft.com/office/powerpoint/2010/main" val="43567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7D4770E-C83F-4825-B311-FC872C5EED30}" type="datetime1">
              <a:rPr lang="en-US" smtClean="0"/>
              <a:t>4/10/2019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Richard A. Navarro 2019</a:t>
            </a:r>
            <a:endParaRPr lang="en-US" dirty="0"/>
          </a:p>
        </p:txBody>
      </p:sp>
      <p:sp>
        <p:nvSpPr>
          <p:cNvPr id="7" name="Slide Number Placeholder 5"/>
          <p:cNvSpPr>
            <a:spLocks noGrp="1"/>
          </p:cNvSpPr>
          <p:nvPr>
            <p:ph type="sldNum" sz="quarter" idx="12"/>
          </p:nvPr>
        </p:nvSpPr>
        <p:spPr/>
        <p:txBody>
          <a:bodyPr/>
          <a:lstStyle>
            <a:lvl1pPr>
              <a:defRPr/>
            </a:lvl1pPr>
          </a:lstStyle>
          <a:p>
            <a:fld id="{3E6FDD63-2D81-8549-B7E9-CA750C1FA9E3}" type="slidenum">
              <a:rPr lang="en-US" altLang="en-US"/>
              <a:pPr/>
              <a:t>‹#›</a:t>
            </a:fld>
            <a:endParaRPr lang="en-US" altLang="en-US" dirty="0"/>
          </a:p>
        </p:txBody>
      </p:sp>
    </p:spTree>
    <p:extLst>
      <p:ext uri="{BB962C8B-B14F-4D97-AF65-F5344CB8AC3E}">
        <p14:creationId xmlns:p14="http://schemas.microsoft.com/office/powerpoint/2010/main" val="2099188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CD09850-2404-4C4D-AED3-FC91D99F2857}" type="datetime1">
              <a:rPr lang="en-US" smtClean="0"/>
              <a:t>4/10/2019</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  Richard A. Navarro 2019</a:t>
            </a:r>
            <a:endParaRPr lang="en-US" dirty="0"/>
          </a:p>
        </p:txBody>
      </p:sp>
      <p:sp>
        <p:nvSpPr>
          <p:cNvPr id="9" name="Slide Number Placeholder 5"/>
          <p:cNvSpPr>
            <a:spLocks noGrp="1"/>
          </p:cNvSpPr>
          <p:nvPr>
            <p:ph type="sldNum" sz="quarter" idx="12"/>
          </p:nvPr>
        </p:nvSpPr>
        <p:spPr/>
        <p:txBody>
          <a:bodyPr/>
          <a:lstStyle>
            <a:lvl1pPr>
              <a:defRPr/>
            </a:lvl1pPr>
          </a:lstStyle>
          <a:p>
            <a:fld id="{FC752D95-FC50-6F43-8685-1C86076F50D7}" type="slidenum">
              <a:rPr lang="en-US" altLang="en-US"/>
              <a:pPr/>
              <a:t>‹#›</a:t>
            </a:fld>
            <a:endParaRPr lang="en-US" altLang="en-US" dirty="0"/>
          </a:p>
        </p:txBody>
      </p:sp>
    </p:spTree>
    <p:extLst>
      <p:ext uri="{BB962C8B-B14F-4D97-AF65-F5344CB8AC3E}">
        <p14:creationId xmlns:p14="http://schemas.microsoft.com/office/powerpoint/2010/main" val="44871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AC8ACF2-28F0-4500-85F9-32D6AC9E3DD8}" type="datetime1">
              <a:rPr lang="en-US" smtClean="0"/>
              <a:t>4/10/2019</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  Richard A. Navarro 2019</a:t>
            </a:r>
            <a:endParaRPr lang="en-US" dirty="0"/>
          </a:p>
        </p:txBody>
      </p:sp>
      <p:sp>
        <p:nvSpPr>
          <p:cNvPr id="5" name="Slide Number Placeholder 5"/>
          <p:cNvSpPr>
            <a:spLocks noGrp="1"/>
          </p:cNvSpPr>
          <p:nvPr>
            <p:ph type="sldNum" sz="quarter" idx="12"/>
          </p:nvPr>
        </p:nvSpPr>
        <p:spPr/>
        <p:txBody>
          <a:bodyPr/>
          <a:lstStyle>
            <a:lvl1pPr>
              <a:defRPr/>
            </a:lvl1pPr>
          </a:lstStyle>
          <a:p>
            <a:fld id="{F33130B6-E9D0-934C-941C-FEA5FA79C564}" type="slidenum">
              <a:rPr lang="en-US" altLang="en-US" smtClean="0"/>
              <a:pPr/>
              <a:t>‹#›</a:t>
            </a:fld>
            <a:r>
              <a:rPr lang="en-US" altLang="en-US" dirty="0"/>
              <a:t>/60</a:t>
            </a:r>
          </a:p>
        </p:txBody>
      </p:sp>
    </p:spTree>
    <p:extLst>
      <p:ext uri="{BB962C8B-B14F-4D97-AF65-F5344CB8AC3E}">
        <p14:creationId xmlns:p14="http://schemas.microsoft.com/office/powerpoint/2010/main" val="380977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E94B84A-1DBC-4B13-957A-64490C72D7FD}" type="datetime1">
              <a:rPr lang="en-US" smtClean="0"/>
              <a:t>4/10/2019</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  Richard A. Navarro 2019</a:t>
            </a:r>
            <a:endParaRPr lang="en-US" dirty="0"/>
          </a:p>
        </p:txBody>
      </p:sp>
      <p:sp>
        <p:nvSpPr>
          <p:cNvPr id="4" name="Slide Number Placeholder 5"/>
          <p:cNvSpPr>
            <a:spLocks noGrp="1"/>
          </p:cNvSpPr>
          <p:nvPr>
            <p:ph type="sldNum" sz="quarter" idx="12"/>
          </p:nvPr>
        </p:nvSpPr>
        <p:spPr/>
        <p:txBody>
          <a:bodyPr/>
          <a:lstStyle>
            <a:lvl1pPr>
              <a:defRPr/>
            </a:lvl1pPr>
          </a:lstStyle>
          <a:p>
            <a:fld id="{2C12D142-BB37-6041-ACEC-61C370F9F92E}" type="slidenum">
              <a:rPr lang="en-US" altLang="en-US" smtClean="0"/>
              <a:pPr/>
              <a:t>‹#›</a:t>
            </a:fld>
            <a:r>
              <a:rPr lang="en-US" altLang="en-US" dirty="0"/>
              <a:t>/60</a:t>
            </a:r>
          </a:p>
        </p:txBody>
      </p:sp>
    </p:spTree>
    <p:extLst>
      <p:ext uri="{BB962C8B-B14F-4D97-AF65-F5344CB8AC3E}">
        <p14:creationId xmlns:p14="http://schemas.microsoft.com/office/powerpoint/2010/main" val="1435939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FB67AEF-EE27-469C-8295-5CCF8CCD982A}" type="datetime1">
              <a:rPr lang="en-US" smtClean="0"/>
              <a:t>4/10/2019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Richard A. Navarro 2019</a:t>
            </a:r>
            <a:endParaRPr lang="en-US" dirty="0"/>
          </a:p>
        </p:txBody>
      </p:sp>
      <p:sp>
        <p:nvSpPr>
          <p:cNvPr id="7" name="Slide Number Placeholder 5"/>
          <p:cNvSpPr>
            <a:spLocks noGrp="1"/>
          </p:cNvSpPr>
          <p:nvPr>
            <p:ph type="sldNum" sz="quarter" idx="12"/>
          </p:nvPr>
        </p:nvSpPr>
        <p:spPr/>
        <p:txBody>
          <a:bodyPr/>
          <a:lstStyle>
            <a:lvl1pPr>
              <a:defRPr/>
            </a:lvl1pPr>
          </a:lstStyle>
          <a:p>
            <a:fld id="{DE6EA0CD-3663-2E45-996A-679FE242C57E}" type="slidenum">
              <a:rPr lang="en-US" altLang="en-US"/>
              <a:pPr/>
              <a:t>‹#›</a:t>
            </a:fld>
            <a:endParaRPr lang="en-US" altLang="en-US" dirty="0"/>
          </a:p>
        </p:txBody>
      </p:sp>
    </p:spTree>
    <p:extLst>
      <p:ext uri="{BB962C8B-B14F-4D97-AF65-F5344CB8AC3E}">
        <p14:creationId xmlns:p14="http://schemas.microsoft.com/office/powerpoint/2010/main" val="413346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4D87FDB-2975-4C76-8A71-3A65FBFEBDCF}" type="datetime1">
              <a:rPr lang="en-US" smtClean="0"/>
              <a:t>4/10/2019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Richard A. Navarro 2019</a:t>
            </a:r>
            <a:endParaRPr lang="en-US" dirty="0"/>
          </a:p>
        </p:txBody>
      </p:sp>
      <p:sp>
        <p:nvSpPr>
          <p:cNvPr id="7" name="Slide Number Placeholder 5"/>
          <p:cNvSpPr>
            <a:spLocks noGrp="1"/>
          </p:cNvSpPr>
          <p:nvPr>
            <p:ph type="sldNum" sz="quarter" idx="12"/>
          </p:nvPr>
        </p:nvSpPr>
        <p:spPr/>
        <p:txBody>
          <a:bodyPr/>
          <a:lstStyle>
            <a:lvl1pPr>
              <a:defRPr/>
            </a:lvl1pPr>
          </a:lstStyle>
          <a:p>
            <a:fld id="{B3142D1D-91C0-2E4B-977A-115BD6AA9840}" type="slidenum">
              <a:rPr lang="en-US" altLang="en-US"/>
              <a:pPr/>
              <a:t>‹#›</a:t>
            </a:fld>
            <a:endParaRPr lang="en-US" altLang="en-US" dirty="0"/>
          </a:p>
        </p:txBody>
      </p:sp>
    </p:spTree>
    <p:extLst>
      <p:ext uri="{BB962C8B-B14F-4D97-AF65-F5344CB8AC3E}">
        <p14:creationId xmlns:p14="http://schemas.microsoft.com/office/powerpoint/2010/main" val="4388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EAFFAA31-BCFF-40C2-A80E-D17DC7D0A467}" type="datetime1">
              <a:rPr lang="en-US" smtClean="0"/>
              <a:t>4/10/2019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r>
              <a:rPr lang="en-US"/>
              <a:t>©  Richard A. Navarro 2019</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FF88D820-D623-8D4C-9F0F-8D106B1ADAC8}"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gingerbreadcastlelibrary.com/culture/"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hyperlink" Target="https://joininghandstochangelives.wikispaces.com/Six+Most+Significant+Topics+of+DEL-II"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amp;ehk=WOiEhfVkmYQSSMH1ft"/><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pochistvane.com/blog/479/" TargetMode="External"/><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fr.wikipedia.org/wiki/Fichier:Document-open.svg"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evaamenedo.es/blog/2015/05/09/que-ve-un-reclutador/" TargetMode="External"/><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commons.wikimedia.org/wiki/File:Group_discussion_at_GLAM-Wiki_2013.JPG"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interaction-design.org/literature/article/design-thinking-get-started-with-prototypin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commons.wikimedia.org/wiki/file:greywater_recycling_heat_recovery_system_1.jpg"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region1rttt.ncdpi.wikispaces.net/Webquests"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762000" y="685800"/>
            <a:ext cx="7772400" cy="1470025"/>
          </a:xfrm>
        </p:spPr>
        <p:txBody>
          <a:bodyPr/>
          <a:lstStyle/>
          <a:p>
            <a:r>
              <a:rPr lang="en-US" altLang="en-US" dirty="0"/>
              <a:t>Culture, Language and Business Systems Analysis</a:t>
            </a:r>
            <a:br>
              <a:rPr lang="en-US" altLang="en-US" dirty="0"/>
            </a:br>
            <a:r>
              <a:rPr lang="en-US" altLang="en-US" dirty="0"/>
              <a:t>INFOSYS 3810</a:t>
            </a:r>
          </a:p>
        </p:txBody>
      </p:sp>
      <p:sp>
        <p:nvSpPr>
          <p:cNvPr id="5" name="Footer Placeholder 4"/>
          <p:cNvSpPr>
            <a:spLocks noGrp="1"/>
          </p:cNvSpPr>
          <p:nvPr>
            <p:ph type="ftr" sz="quarter" idx="11"/>
          </p:nvPr>
        </p:nvSpPr>
        <p:spPr/>
        <p:txBody>
          <a:bodyPr/>
          <a:lstStyle/>
          <a:p>
            <a:pPr>
              <a:defRPr/>
            </a:pPr>
            <a:r>
              <a:rPr lang="en-US" altLang="zh-CN"/>
              <a:t>©  Richard A. Navarro 2019</a:t>
            </a:r>
            <a:endParaRPr lang="en-US" dirty="0"/>
          </a:p>
        </p:txBody>
      </p:sp>
      <p:pic>
        <p:nvPicPr>
          <p:cNvPr id="2052" name="Content Placeholder 3" descr="Picture1.png"/>
          <p:cNvPicPr>
            <a:picLocks noChangeAspect="1"/>
          </p:cNvPicPr>
          <p:nvPr/>
        </p:nvPicPr>
        <p:blipFill>
          <a:blip r:embed="rId2">
            <a:extLst>
              <a:ext uri="{28A0092B-C50C-407E-A947-70E740481C1C}">
                <a14:useLocalDpi xmlns:a14="http://schemas.microsoft.com/office/drawing/2010/main" val="0"/>
              </a:ext>
            </a:extLst>
          </a:blip>
          <a:srcRect l="6056" t="19798" r="7211"/>
          <a:stretch>
            <a:fillRect/>
          </a:stretch>
        </p:blipFill>
        <p:spPr bwMode="auto">
          <a:xfrm>
            <a:off x="1030402" y="2538412"/>
            <a:ext cx="7083196"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9044116B-B679-4422-83CA-62008BE0261E}"/>
              </a:ext>
            </a:extLst>
          </p:cNvPr>
          <p:cNvSpPr>
            <a:spLocks noGrp="1"/>
          </p:cNvSpPr>
          <p:nvPr>
            <p:ph type="sldNum" sz="quarter" idx="12"/>
          </p:nvPr>
        </p:nvSpPr>
        <p:spPr/>
        <p:txBody>
          <a:bodyPr/>
          <a:lstStyle/>
          <a:p>
            <a:fld id="{5F96A8E6-B64D-6D4F-8343-B766F6A91D0B}" type="slidenum">
              <a:rPr lang="en-US" altLang="en-US" smtClean="0"/>
              <a:pPr/>
              <a:t>1</a:t>
            </a:fld>
            <a:endParaRPr lang="en-US"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a:latin typeface="Bookman Old Style" charset="0"/>
              </a:rPr>
              <a:t>Context, Cont.</a:t>
            </a:r>
          </a:p>
        </p:txBody>
      </p:sp>
      <p:sp>
        <p:nvSpPr>
          <p:cNvPr id="5" name="Content Placeholder 2"/>
          <p:cNvSpPr txBox="1">
            <a:spLocks noGrp="1"/>
          </p:cNvSpPr>
          <p:nvPr>
            <p:ph idx="1"/>
          </p:nvPr>
        </p:nvSpPr>
        <p:spPr/>
        <p:txBody>
          <a:bodyPr rtlCol="0">
            <a:normAutofit/>
          </a:bodyPr>
          <a:lstStyle/>
          <a:p>
            <a:pPr marL="457200" indent="-457200" fontAlgn="auto">
              <a:lnSpc>
                <a:spcPts val="2800"/>
              </a:lnSpc>
              <a:spcBef>
                <a:spcPts val="0"/>
              </a:spcBef>
              <a:spcAft>
                <a:spcPts val="0"/>
              </a:spcAft>
              <a:defRPr/>
            </a:pPr>
            <a:r>
              <a:rPr lang="en-US" dirty="0">
                <a:cs typeface="Arial" pitchFamily="34" charset="0"/>
              </a:rPr>
              <a:t>A </a:t>
            </a:r>
            <a:r>
              <a:rPr lang="en-US" b="1" i="1" dirty="0">
                <a:solidFill>
                  <a:srgbClr val="FF0000"/>
                </a:solidFill>
                <a:cs typeface="Arial" pitchFamily="34" charset="0"/>
              </a:rPr>
              <a:t>Culture</a:t>
            </a:r>
            <a:r>
              <a:rPr lang="en-US" dirty="0">
                <a:cs typeface="Arial" pitchFamily="34" charset="0"/>
              </a:rPr>
              <a:t> … an integrated pattern of human knowledge, belief, and behavior or set of shared attitudes, values, goals, and practices that characterizes an institution, organization or group</a:t>
            </a:r>
          </a:p>
          <a:p>
            <a:pPr fontAlgn="auto">
              <a:lnSpc>
                <a:spcPts val="3000"/>
              </a:lnSpc>
              <a:spcAft>
                <a:spcPts val="0"/>
              </a:spcAft>
              <a:buFont typeface="Arial" pitchFamily="34" charset="0"/>
              <a:buNone/>
              <a:defRPr/>
            </a:pPr>
            <a:r>
              <a:rPr lang="en-US" dirty="0">
                <a:latin typeface="Arial" pitchFamily="34" charset="0"/>
                <a:cs typeface="Arial" pitchFamily="34" charset="0"/>
              </a:rPr>
              <a:t> </a:t>
            </a:r>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pic>
        <p:nvPicPr>
          <p:cNvPr id="6" name="Picture 5">
            <a:extLst>
              <a:ext uri="{FF2B5EF4-FFF2-40B4-BE49-F238E27FC236}">
                <a16:creationId xmlns:a16="http://schemas.microsoft.com/office/drawing/2014/main" id="{B540EB75-62F5-4F35-B7D4-E8CAB7ADF5C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3276600" y="3798673"/>
            <a:ext cx="5638800" cy="2442583"/>
          </a:xfrm>
          <a:prstGeom prst="rect">
            <a:avLst/>
          </a:prstGeom>
        </p:spPr>
      </p:pic>
      <p:sp>
        <p:nvSpPr>
          <p:cNvPr id="2" name="Slide Number Placeholder 1">
            <a:extLst>
              <a:ext uri="{FF2B5EF4-FFF2-40B4-BE49-F238E27FC236}">
                <a16:creationId xmlns:a16="http://schemas.microsoft.com/office/drawing/2014/main" id="{1F386147-E939-46A6-BCA6-A34B3F45A5F0}"/>
              </a:ext>
            </a:extLst>
          </p:cNvPr>
          <p:cNvSpPr>
            <a:spLocks noGrp="1"/>
          </p:cNvSpPr>
          <p:nvPr>
            <p:ph type="sldNum" sz="quarter" idx="12"/>
          </p:nvPr>
        </p:nvSpPr>
        <p:spPr/>
        <p:txBody>
          <a:bodyPr/>
          <a:lstStyle/>
          <a:p>
            <a:fld id="{EDC940D2-3873-354C-BE69-FB1E39A1232E}" type="slidenum">
              <a:rPr lang="en-US" altLang="en-US" smtClean="0"/>
              <a:pPr/>
              <a:t>10</a:t>
            </a:fld>
            <a:r>
              <a:rPr lang="en-US" altLang="en-US"/>
              <a:t> / 60</a:t>
            </a:r>
            <a:endParaRPr lang="en-US"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7F3F5-0E9D-4B22-9F8D-56A42AF118E7}"/>
              </a:ext>
            </a:extLst>
          </p:cNvPr>
          <p:cNvSpPr>
            <a:spLocks noGrp="1"/>
          </p:cNvSpPr>
          <p:nvPr>
            <p:ph type="title"/>
          </p:nvPr>
        </p:nvSpPr>
        <p:spPr/>
        <p:txBody>
          <a:bodyPr/>
          <a:lstStyle/>
          <a:p>
            <a:r>
              <a:rPr lang="en-US" altLang="en-US" dirty="0">
                <a:latin typeface="Bookman Old Style" charset="0"/>
              </a:rPr>
              <a:t>Context, Cont.</a:t>
            </a:r>
            <a:endParaRPr lang="en-US" dirty="0"/>
          </a:p>
        </p:txBody>
      </p:sp>
      <p:sp>
        <p:nvSpPr>
          <p:cNvPr id="4" name="Footer Placeholder 3">
            <a:extLst>
              <a:ext uri="{FF2B5EF4-FFF2-40B4-BE49-F238E27FC236}">
                <a16:creationId xmlns:a16="http://schemas.microsoft.com/office/drawing/2014/main" id="{0BACC031-6E73-4F1B-82D9-2807B96BCA27}"/>
              </a:ext>
            </a:extLst>
          </p:cNvPr>
          <p:cNvSpPr>
            <a:spLocks noGrp="1"/>
          </p:cNvSpPr>
          <p:nvPr>
            <p:ph type="ftr" sz="quarter" idx="11"/>
          </p:nvPr>
        </p:nvSpPr>
        <p:spPr/>
        <p:txBody>
          <a:bodyPr/>
          <a:lstStyle/>
          <a:p>
            <a:pPr>
              <a:defRPr/>
            </a:pPr>
            <a:r>
              <a:rPr lang="en-US"/>
              <a:t>©  Richard A. Navarro 2019</a:t>
            </a:r>
            <a:endParaRPr lang="en-US" dirty="0"/>
          </a:p>
        </p:txBody>
      </p:sp>
      <p:sp>
        <p:nvSpPr>
          <p:cNvPr id="6" name="TextBox 5">
            <a:extLst>
              <a:ext uri="{FF2B5EF4-FFF2-40B4-BE49-F238E27FC236}">
                <a16:creationId xmlns:a16="http://schemas.microsoft.com/office/drawing/2014/main" id="{24FB517A-7FCB-4FB4-822D-4EC0D80308F3}"/>
              </a:ext>
            </a:extLst>
          </p:cNvPr>
          <p:cNvSpPr txBox="1"/>
          <p:nvPr/>
        </p:nvSpPr>
        <p:spPr>
          <a:xfrm>
            <a:off x="457200" y="1313091"/>
            <a:ext cx="5181600" cy="2677656"/>
          </a:xfrm>
          <a:prstGeom prst="rect">
            <a:avLst/>
          </a:prstGeom>
          <a:noFill/>
        </p:spPr>
        <p:txBody>
          <a:bodyPr wrap="square" rtlCol="0">
            <a:spAutoFit/>
          </a:bodyPr>
          <a:lstStyle/>
          <a:p>
            <a:r>
              <a:rPr lang="en-US" sz="2800" b="1" i="1" dirty="0">
                <a:solidFill>
                  <a:srgbClr val="FF0000"/>
                </a:solidFill>
                <a:latin typeface="Bookman Old Style" panose="02050604050505020204" pitchFamily="18" charset="0"/>
                <a:cs typeface="+mn-ea" charset="0"/>
              </a:rPr>
              <a:t>Social Scientists have long studied linguistics, cultures, cognition and behavior and the relationships among them</a:t>
            </a:r>
          </a:p>
          <a:p>
            <a:endParaRPr lang="en-US" sz="2800" dirty="0"/>
          </a:p>
        </p:txBody>
      </p:sp>
      <p:sp>
        <p:nvSpPr>
          <p:cNvPr id="7" name="TextBox 6">
            <a:extLst>
              <a:ext uri="{FF2B5EF4-FFF2-40B4-BE49-F238E27FC236}">
                <a16:creationId xmlns:a16="http://schemas.microsoft.com/office/drawing/2014/main" id="{CC5A03D5-49FE-4478-A782-29A90601C453}"/>
              </a:ext>
            </a:extLst>
          </p:cNvPr>
          <p:cNvSpPr txBox="1"/>
          <p:nvPr/>
        </p:nvSpPr>
        <p:spPr>
          <a:xfrm>
            <a:off x="3505200" y="3886200"/>
            <a:ext cx="5181600" cy="2523768"/>
          </a:xfrm>
          <a:prstGeom prst="rect">
            <a:avLst/>
          </a:prstGeom>
          <a:noFill/>
        </p:spPr>
        <p:txBody>
          <a:bodyPr wrap="square" rtlCol="0">
            <a:spAutoFit/>
          </a:bodyPr>
          <a:lstStyle/>
          <a:p>
            <a:r>
              <a:rPr lang="en-US" sz="2800" b="1" i="1" dirty="0">
                <a:solidFill>
                  <a:srgbClr val="FF0000"/>
                </a:solidFill>
                <a:latin typeface="Bookman Old Style" panose="02050604050505020204" pitchFamily="18" charset="0"/>
                <a:cs typeface="+mn-ea" charset="0"/>
              </a:rPr>
              <a:t>The Business community has long studied business systems, strategies, economics, accounting and finance, et.al.</a:t>
            </a:r>
          </a:p>
          <a:p>
            <a:endParaRPr lang="en-US" dirty="0"/>
          </a:p>
        </p:txBody>
      </p:sp>
      <p:sp>
        <p:nvSpPr>
          <p:cNvPr id="5" name="Slide Number Placeholder 4">
            <a:extLst>
              <a:ext uri="{FF2B5EF4-FFF2-40B4-BE49-F238E27FC236}">
                <a16:creationId xmlns:a16="http://schemas.microsoft.com/office/drawing/2014/main" id="{4B5FAE40-E181-4D83-A46A-F6B1BAEF0AE9}"/>
              </a:ext>
            </a:extLst>
          </p:cNvPr>
          <p:cNvSpPr>
            <a:spLocks noGrp="1"/>
          </p:cNvSpPr>
          <p:nvPr>
            <p:ph type="sldNum" sz="quarter" idx="12"/>
          </p:nvPr>
        </p:nvSpPr>
        <p:spPr/>
        <p:txBody>
          <a:bodyPr/>
          <a:lstStyle/>
          <a:p>
            <a:fld id="{EDC940D2-3873-354C-BE69-FB1E39A1232E}" type="slidenum">
              <a:rPr lang="en-US" altLang="en-US" smtClean="0"/>
              <a:pPr/>
              <a:t>11</a:t>
            </a:fld>
            <a:r>
              <a:rPr lang="en-US" altLang="en-US"/>
              <a:t> / 60</a:t>
            </a:r>
            <a:endParaRPr lang="en-US" altLang="en-US" dirty="0"/>
          </a:p>
        </p:txBody>
      </p:sp>
    </p:spTree>
    <p:extLst>
      <p:ext uri="{BB962C8B-B14F-4D97-AF65-F5344CB8AC3E}">
        <p14:creationId xmlns:p14="http://schemas.microsoft.com/office/powerpoint/2010/main" val="70853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 Cont.</a:t>
            </a:r>
          </a:p>
        </p:txBody>
      </p:sp>
      <p:sp>
        <p:nvSpPr>
          <p:cNvPr id="3" name="Content Placeholder 2"/>
          <p:cNvSpPr>
            <a:spLocks noGrp="1"/>
          </p:cNvSpPr>
          <p:nvPr>
            <p:ph idx="1"/>
          </p:nvPr>
        </p:nvSpPr>
        <p:spPr/>
        <p:txBody>
          <a:bodyPr/>
          <a:lstStyle/>
          <a:p>
            <a:r>
              <a:rPr lang="en-US" dirty="0"/>
              <a:t>But </a:t>
            </a:r>
            <a:r>
              <a:rPr lang="is-IS" dirty="0"/>
              <a:t>…</a:t>
            </a:r>
            <a:endParaRPr lang="en-US" dirty="0"/>
          </a:p>
          <a:p>
            <a:endParaRPr lang="en-US" dirty="0"/>
          </a:p>
          <a:p>
            <a:r>
              <a:rPr lang="en-US" b="1" i="1" dirty="0">
                <a:solidFill>
                  <a:srgbClr val="FF0000"/>
                </a:solidFill>
              </a:rPr>
              <a:t>Ought these two views be separate and distinct?</a:t>
            </a:r>
          </a:p>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sp>
        <p:nvSpPr>
          <p:cNvPr id="5" name="Slide Number Placeholder 4">
            <a:extLst>
              <a:ext uri="{FF2B5EF4-FFF2-40B4-BE49-F238E27FC236}">
                <a16:creationId xmlns:a16="http://schemas.microsoft.com/office/drawing/2014/main" id="{FD4A63F1-3222-4714-AFE9-7E625167DBA1}"/>
              </a:ext>
            </a:extLst>
          </p:cNvPr>
          <p:cNvSpPr>
            <a:spLocks noGrp="1"/>
          </p:cNvSpPr>
          <p:nvPr>
            <p:ph type="sldNum" sz="quarter" idx="12"/>
          </p:nvPr>
        </p:nvSpPr>
        <p:spPr/>
        <p:txBody>
          <a:bodyPr/>
          <a:lstStyle/>
          <a:p>
            <a:fld id="{EDC940D2-3873-354C-BE69-FB1E39A1232E}" type="slidenum">
              <a:rPr lang="en-US" altLang="en-US" smtClean="0"/>
              <a:pPr/>
              <a:t>12</a:t>
            </a:fld>
            <a:r>
              <a:rPr lang="en-US" altLang="en-US"/>
              <a:t> / 60</a:t>
            </a:r>
            <a:endParaRPr lang="en-US" altLang="en-US" dirty="0"/>
          </a:p>
        </p:txBody>
      </p:sp>
    </p:spTree>
    <p:extLst>
      <p:ext uri="{BB962C8B-B14F-4D97-AF65-F5344CB8AC3E}">
        <p14:creationId xmlns:p14="http://schemas.microsoft.com/office/powerpoint/2010/main" val="692663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396"/>
            <a:ext cx="8229600" cy="1143000"/>
          </a:xfrm>
        </p:spPr>
        <p:txBody>
          <a:bodyPr/>
          <a:lstStyle/>
          <a:p>
            <a:r>
              <a:rPr lang="en-US" dirty="0"/>
              <a:t>Context, Cont.</a:t>
            </a:r>
          </a:p>
        </p:txBody>
      </p:sp>
      <p:sp>
        <p:nvSpPr>
          <p:cNvPr id="3" name="Content Placeholder 2"/>
          <p:cNvSpPr>
            <a:spLocks noGrp="1"/>
          </p:cNvSpPr>
          <p:nvPr>
            <p:ph idx="1"/>
          </p:nvPr>
        </p:nvSpPr>
        <p:spPr>
          <a:xfrm>
            <a:off x="228600" y="762000"/>
            <a:ext cx="8229600" cy="4525963"/>
          </a:xfrm>
        </p:spPr>
        <p:txBody>
          <a:bodyPr/>
          <a:lstStyle/>
          <a:p>
            <a:r>
              <a:rPr lang="en-US" dirty="0"/>
              <a:t>No </a:t>
            </a:r>
            <a:r>
              <a:rPr lang="is-IS" dirty="0"/>
              <a:t>…</a:t>
            </a:r>
            <a:r>
              <a:rPr lang="en-US" dirty="0"/>
              <a:t> Language and culture must be considered by business</a:t>
            </a:r>
          </a:p>
          <a:p>
            <a:r>
              <a:rPr lang="en-US" dirty="0">
                <a:solidFill>
                  <a:srgbClr val="FF0000"/>
                </a:solidFill>
              </a:rPr>
              <a:t>No </a:t>
            </a:r>
            <a:r>
              <a:rPr lang="is-IS" dirty="0">
                <a:solidFill>
                  <a:srgbClr val="FF0000"/>
                </a:solidFill>
              </a:rPr>
              <a:t>…</a:t>
            </a:r>
            <a:r>
              <a:rPr lang="en-US" dirty="0">
                <a:solidFill>
                  <a:srgbClr val="FF0000"/>
                </a:solidFill>
              </a:rPr>
              <a:t> Language and culture must be considered when information professional and business analysts do their work</a:t>
            </a:r>
          </a:p>
          <a:p>
            <a:r>
              <a:rPr lang="en-US" b="1" dirty="0">
                <a:solidFill>
                  <a:srgbClr val="FF0000"/>
                </a:solidFill>
              </a:rPr>
              <a:t>No </a:t>
            </a:r>
            <a:r>
              <a:rPr lang="is-IS" b="1" dirty="0">
                <a:solidFill>
                  <a:srgbClr val="FF0000"/>
                </a:solidFill>
              </a:rPr>
              <a:t>…</a:t>
            </a:r>
            <a:r>
              <a:rPr lang="en-US" b="1" dirty="0">
                <a:solidFill>
                  <a:srgbClr val="FF0000"/>
                </a:solidFill>
              </a:rPr>
              <a:t> In the requirements elicitation phase, perhaps the most critical part of business systems development, language and cultural impacts MUST be considered</a:t>
            </a:r>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sp>
        <p:nvSpPr>
          <p:cNvPr id="5" name="Slide Number Placeholder 4">
            <a:extLst>
              <a:ext uri="{FF2B5EF4-FFF2-40B4-BE49-F238E27FC236}">
                <a16:creationId xmlns:a16="http://schemas.microsoft.com/office/drawing/2014/main" id="{3BA2863E-33C1-47E0-9D0D-168FCB0498D5}"/>
              </a:ext>
            </a:extLst>
          </p:cNvPr>
          <p:cNvSpPr>
            <a:spLocks noGrp="1"/>
          </p:cNvSpPr>
          <p:nvPr>
            <p:ph type="sldNum" sz="quarter" idx="12"/>
          </p:nvPr>
        </p:nvSpPr>
        <p:spPr/>
        <p:txBody>
          <a:bodyPr/>
          <a:lstStyle/>
          <a:p>
            <a:fld id="{EDC940D2-3873-354C-BE69-FB1E39A1232E}" type="slidenum">
              <a:rPr lang="en-US" altLang="en-US" smtClean="0"/>
              <a:pPr/>
              <a:t>13</a:t>
            </a:fld>
            <a:r>
              <a:rPr lang="en-US" altLang="en-US"/>
              <a:t> / 60</a:t>
            </a:r>
            <a:endParaRPr lang="en-US" altLang="en-US" dirty="0"/>
          </a:p>
        </p:txBody>
      </p:sp>
    </p:spTree>
    <p:extLst>
      <p:ext uri="{BB962C8B-B14F-4D97-AF65-F5344CB8AC3E}">
        <p14:creationId xmlns:p14="http://schemas.microsoft.com/office/powerpoint/2010/main" val="30410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a:latin typeface="Bookman Old Style" charset="0"/>
              </a:rPr>
              <a:t>Language</a:t>
            </a:r>
          </a:p>
        </p:txBody>
      </p:sp>
      <p:sp>
        <p:nvSpPr>
          <p:cNvPr id="7171" name="Content Placeholder 2"/>
          <p:cNvSpPr>
            <a:spLocks noGrp="1"/>
          </p:cNvSpPr>
          <p:nvPr>
            <p:ph idx="1"/>
          </p:nvPr>
        </p:nvSpPr>
        <p:spPr>
          <a:xfrm>
            <a:off x="190500" y="1181100"/>
            <a:ext cx="6172200" cy="2209800"/>
          </a:xfrm>
        </p:spPr>
        <p:txBody>
          <a:bodyPr/>
          <a:lstStyle/>
          <a:p>
            <a:pPr>
              <a:lnSpc>
                <a:spcPts val="3000"/>
              </a:lnSpc>
              <a:buFont typeface="Wingdings 2" charset="2"/>
              <a:buNone/>
            </a:pPr>
            <a:r>
              <a:rPr lang="en-US" altLang="en-US" i="1" dirty="0">
                <a:solidFill>
                  <a:srgbClr val="FF0000"/>
                </a:solidFill>
                <a:latin typeface="Bookman Old Style" charset="0"/>
              </a:rPr>
              <a:t>Sapir noted some languages are fundamentally different from others</a:t>
            </a:r>
          </a:p>
        </p:txBody>
      </p:sp>
      <p:sp>
        <p:nvSpPr>
          <p:cNvPr id="9" name="Footer Placeholder 8"/>
          <p:cNvSpPr>
            <a:spLocks noGrp="1"/>
          </p:cNvSpPr>
          <p:nvPr>
            <p:ph type="ftr" sz="quarter" idx="11"/>
          </p:nvPr>
        </p:nvSpPr>
        <p:spPr/>
        <p:txBody>
          <a:bodyPr/>
          <a:lstStyle/>
          <a:p>
            <a:pPr>
              <a:defRPr/>
            </a:pPr>
            <a:r>
              <a:rPr lang="en-US"/>
              <a:t>©  Richard A. Navarro 2019</a:t>
            </a:r>
            <a:endParaRPr lang="en-US" dirty="0"/>
          </a:p>
        </p:txBody>
      </p:sp>
      <p:pic>
        <p:nvPicPr>
          <p:cNvPr id="4" name="Picture 3" descr="Edward Sapir.jpg"/>
          <p:cNvPicPr>
            <a:picLocks noChangeAspect="1"/>
          </p:cNvPicPr>
          <p:nvPr/>
        </p:nvPicPr>
        <p:blipFill>
          <a:blip r:embed="rId2" cstate="print"/>
          <a:srcRect l="9343" b="20690"/>
          <a:stretch>
            <a:fillRect/>
          </a:stretch>
        </p:blipFill>
        <p:spPr>
          <a:xfrm>
            <a:off x="6096000" y="1295400"/>
            <a:ext cx="1607278" cy="1905000"/>
          </a:xfrm>
          <a:prstGeom prst="ellipse">
            <a:avLst/>
          </a:prstGeom>
          <a:ln>
            <a:noFill/>
          </a:ln>
          <a:effectLst>
            <a:softEdge rad="112500"/>
          </a:effectLst>
        </p:spPr>
      </p:pic>
      <p:sp>
        <p:nvSpPr>
          <p:cNvPr id="7174" name="Content Placeholder 2"/>
          <p:cNvSpPr txBox="1">
            <a:spLocks/>
          </p:cNvSpPr>
          <p:nvPr/>
        </p:nvSpPr>
        <p:spPr bwMode="auto">
          <a:xfrm>
            <a:off x="2590800" y="3657600"/>
            <a:ext cx="6553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buFont typeface="Arial" charset="0"/>
              <a:buNone/>
            </a:pPr>
            <a:r>
              <a:rPr lang="en-US" altLang="en-US" sz="2800" i="1" dirty="0">
                <a:solidFill>
                  <a:srgbClr val="FF0000"/>
                </a:solidFill>
                <a:latin typeface="Bookman Old Style" panose="02050604050505020204" pitchFamily="18" charset="0"/>
                <a:ea typeface="Arial" charset="0"/>
                <a:cs typeface="Arial" charset="0"/>
              </a:rPr>
              <a:t>Whorf hypothesized that the fundamental differences among languages drive fundamental differences in thought</a:t>
            </a:r>
          </a:p>
        </p:txBody>
      </p:sp>
      <p:pic>
        <p:nvPicPr>
          <p:cNvPr id="6" name="Picture 5" descr="Benjamine Whorf.jpg"/>
          <p:cNvPicPr>
            <a:picLocks noChangeAspect="1"/>
          </p:cNvPicPr>
          <p:nvPr/>
        </p:nvPicPr>
        <p:blipFill>
          <a:blip r:embed="rId3" cstate="print"/>
          <a:srcRect b="23333"/>
          <a:stretch>
            <a:fillRect/>
          </a:stretch>
        </p:blipFill>
        <p:spPr>
          <a:xfrm flipH="1">
            <a:off x="1066799" y="3886200"/>
            <a:ext cx="1789043" cy="1905000"/>
          </a:xfrm>
          <a:prstGeom prst="ellipse">
            <a:avLst/>
          </a:prstGeom>
          <a:ln>
            <a:noFill/>
          </a:ln>
          <a:effectLst>
            <a:softEdge rad="112500"/>
          </a:effectLst>
        </p:spPr>
      </p:pic>
      <p:sp>
        <p:nvSpPr>
          <p:cNvPr id="7176" name="TextBox 6"/>
          <p:cNvSpPr txBox="1">
            <a:spLocks noChangeArrowheads="1"/>
          </p:cNvSpPr>
          <p:nvPr/>
        </p:nvSpPr>
        <p:spPr bwMode="auto">
          <a:xfrm>
            <a:off x="3276600" y="5461000"/>
            <a:ext cx="51816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lnSpc>
                <a:spcPts val="2100"/>
              </a:lnSpc>
              <a:spcBef>
                <a:spcPct val="0"/>
              </a:spcBef>
              <a:buFontTx/>
              <a:buNone/>
            </a:pPr>
            <a:r>
              <a:rPr lang="en-US" altLang="en-US" sz="2000" dirty="0">
                <a:latin typeface="Bookman Old Style" panose="02050604050505020204" pitchFamily="18" charset="0"/>
              </a:rPr>
              <a:t>“We cannot talk at all except by subscribing to the organization and classification of data which the agreement decrees.” </a:t>
            </a:r>
          </a:p>
        </p:txBody>
      </p:sp>
      <p:sp>
        <p:nvSpPr>
          <p:cNvPr id="7177" name="TextBox 7"/>
          <p:cNvSpPr txBox="1">
            <a:spLocks noChangeArrowheads="1"/>
          </p:cNvSpPr>
          <p:nvPr/>
        </p:nvSpPr>
        <p:spPr bwMode="auto">
          <a:xfrm>
            <a:off x="838200" y="2286000"/>
            <a:ext cx="48768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lnSpc>
                <a:spcPts val="2100"/>
              </a:lnSpc>
              <a:spcBef>
                <a:spcPct val="0"/>
              </a:spcBef>
              <a:buFontTx/>
              <a:buNone/>
            </a:pPr>
            <a:r>
              <a:rPr lang="en-US" altLang="en-US" sz="2000" dirty="0">
                <a:latin typeface="Book Antiqua" charset="0"/>
              </a:rPr>
              <a:t>“</a:t>
            </a:r>
            <a:r>
              <a:rPr lang="en-US" altLang="en-US" sz="2000" dirty="0">
                <a:latin typeface="Bookman Old Style" panose="02050604050505020204" pitchFamily="18" charset="0"/>
              </a:rPr>
              <a:t>We see and hear and otherwise experience very largely as we do because the language habits of our community predispose certain choices of interpretation”</a:t>
            </a:r>
          </a:p>
        </p:txBody>
      </p:sp>
      <p:sp>
        <p:nvSpPr>
          <p:cNvPr id="2" name="Rectangle: Rounded Corners 1">
            <a:extLst>
              <a:ext uri="{FF2B5EF4-FFF2-40B4-BE49-F238E27FC236}">
                <a16:creationId xmlns:a16="http://schemas.microsoft.com/office/drawing/2014/main" id="{D650945F-DF29-4C4F-8DF1-0A3DEB06076C}"/>
              </a:ext>
            </a:extLst>
          </p:cNvPr>
          <p:cNvSpPr/>
          <p:nvPr/>
        </p:nvSpPr>
        <p:spPr>
          <a:xfrm rot="19914456">
            <a:off x="556847" y="2196260"/>
            <a:ext cx="7543800" cy="2438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Spoiler Alert</a:t>
            </a:r>
          </a:p>
          <a:p>
            <a:pPr algn="ctr"/>
            <a:r>
              <a:rPr lang="en-US" sz="3200" dirty="0" err="1" smtClean="0"/>
              <a:t>Liguistic</a:t>
            </a:r>
            <a:r>
              <a:rPr lang="en-US" sz="3200" dirty="0" smtClean="0"/>
              <a:t> </a:t>
            </a:r>
            <a:r>
              <a:rPr lang="en-US" sz="3200" dirty="0" err="1" smtClean="0"/>
              <a:t>Relativeity</a:t>
            </a:r>
            <a:r>
              <a:rPr lang="en-US" sz="3200" dirty="0" smtClean="0"/>
              <a:t> in general and the </a:t>
            </a:r>
            <a:endParaRPr lang="en-US" sz="3200" dirty="0"/>
          </a:p>
          <a:p>
            <a:pPr algn="ctr"/>
            <a:r>
              <a:rPr lang="en-US" sz="3200" dirty="0" smtClean="0"/>
              <a:t> </a:t>
            </a:r>
            <a:r>
              <a:rPr lang="en-US" sz="3200" dirty="0"/>
              <a:t>Sapir Whorf </a:t>
            </a:r>
            <a:r>
              <a:rPr lang="en-US" sz="3200" dirty="0" smtClean="0"/>
              <a:t>hypnosis in particular </a:t>
            </a:r>
            <a:r>
              <a:rPr lang="en-US" sz="3200" dirty="0"/>
              <a:t>is still hotly contested … What do you think?</a:t>
            </a:r>
          </a:p>
        </p:txBody>
      </p:sp>
      <p:sp>
        <p:nvSpPr>
          <p:cNvPr id="5" name="Slide Number Placeholder 4">
            <a:extLst>
              <a:ext uri="{FF2B5EF4-FFF2-40B4-BE49-F238E27FC236}">
                <a16:creationId xmlns:a16="http://schemas.microsoft.com/office/drawing/2014/main" id="{8DCA0FD6-592D-4423-88A2-A756D2D0B9DB}"/>
              </a:ext>
            </a:extLst>
          </p:cNvPr>
          <p:cNvSpPr>
            <a:spLocks noGrp="1"/>
          </p:cNvSpPr>
          <p:nvPr>
            <p:ph type="sldNum" sz="quarter" idx="12"/>
          </p:nvPr>
        </p:nvSpPr>
        <p:spPr/>
        <p:txBody>
          <a:bodyPr/>
          <a:lstStyle/>
          <a:p>
            <a:fld id="{EDC940D2-3873-354C-BE69-FB1E39A1232E}" type="slidenum">
              <a:rPr lang="en-US" altLang="en-US" smtClean="0"/>
              <a:pPr/>
              <a:t>14</a:t>
            </a:fld>
            <a:r>
              <a:rPr lang="en-US" altLang="en-US"/>
              <a:t> / 60</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a:latin typeface="Bookman Old Style" charset="0"/>
              </a:rPr>
              <a:t>Language DOES Matter</a:t>
            </a:r>
          </a:p>
        </p:txBody>
      </p:sp>
      <p:sp>
        <p:nvSpPr>
          <p:cNvPr id="9219" name="Content Placeholder 2"/>
          <p:cNvSpPr>
            <a:spLocks noGrp="1"/>
          </p:cNvSpPr>
          <p:nvPr>
            <p:ph idx="1"/>
          </p:nvPr>
        </p:nvSpPr>
        <p:spPr>
          <a:xfrm>
            <a:off x="457200" y="1600200"/>
            <a:ext cx="4495800" cy="1828800"/>
          </a:xfrm>
        </p:spPr>
        <p:txBody>
          <a:bodyPr/>
          <a:lstStyle/>
          <a:p>
            <a:pPr>
              <a:buFont typeface="Wingdings 2" charset="2"/>
              <a:buNone/>
            </a:pPr>
            <a:r>
              <a:rPr lang="en-US" altLang="en-US" dirty="0">
                <a:latin typeface="Bookman Old Style" charset="0"/>
              </a:rPr>
              <a:t>Deutscher asserts that language can impact thought</a:t>
            </a:r>
          </a:p>
          <a:p>
            <a:endParaRPr lang="en-US" altLang="en-US" dirty="0">
              <a:latin typeface="Bookman Old Style" charset="0"/>
            </a:endParaRPr>
          </a:p>
        </p:txBody>
      </p:sp>
      <p:sp>
        <p:nvSpPr>
          <p:cNvPr id="6" name="Footer Placeholder 5"/>
          <p:cNvSpPr>
            <a:spLocks noGrp="1"/>
          </p:cNvSpPr>
          <p:nvPr>
            <p:ph type="ftr" sz="quarter" idx="11"/>
          </p:nvPr>
        </p:nvSpPr>
        <p:spPr/>
        <p:txBody>
          <a:bodyPr/>
          <a:lstStyle/>
          <a:p>
            <a:pPr>
              <a:defRPr/>
            </a:pPr>
            <a:r>
              <a:rPr lang="en-US"/>
              <a:t>©  Richard A. Navarro 2019</a:t>
            </a:r>
            <a:endParaRPr lang="en-US" dirty="0"/>
          </a:p>
        </p:txBody>
      </p:sp>
      <p:pic>
        <p:nvPicPr>
          <p:cNvPr id="4" name="Picture 3" descr="Deutscher.jpg"/>
          <p:cNvPicPr>
            <a:picLocks noChangeAspect="1"/>
          </p:cNvPicPr>
          <p:nvPr/>
        </p:nvPicPr>
        <p:blipFill>
          <a:blip r:embed="rId2" cstate="print">
            <a:grayscl/>
          </a:blip>
          <a:stretch>
            <a:fillRect/>
          </a:stretch>
        </p:blipFill>
        <p:spPr>
          <a:xfrm>
            <a:off x="5943601" y="1447800"/>
            <a:ext cx="2058322" cy="2514600"/>
          </a:xfrm>
          <a:prstGeom prst="ellipse">
            <a:avLst/>
          </a:prstGeom>
          <a:ln>
            <a:noFill/>
          </a:ln>
          <a:effectLst>
            <a:softEdge rad="112500"/>
          </a:effectLst>
        </p:spPr>
      </p:pic>
      <p:sp>
        <p:nvSpPr>
          <p:cNvPr id="9222" name="TextBox 4"/>
          <p:cNvSpPr txBox="1">
            <a:spLocks noChangeArrowheads="1"/>
          </p:cNvSpPr>
          <p:nvPr/>
        </p:nvSpPr>
        <p:spPr bwMode="auto">
          <a:xfrm>
            <a:off x="1828800" y="3657600"/>
            <a:ext cx="4038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r>
              <a:rPr lang="en-US" altLang="en-US" sz="2000" dirty="0">
                <a:latin typeface="Book Antiqua" charset="0"/>
              </a:rPr>
              <a:t>“The influence of the mother tongue …  is felt in areas of thought such as memory and perception  (and) in practical skills.”</a:t>
            </a:r>
          </a:p>
          <a:p>
            <a:pPr>
              <a:spcBef>
                <a:spcPct val="0"/>
              </a:spcBef>
              <a:buFontTx/>
              <a:buNone/>
            </a:pPr>
            <a:endParaRPr lang="en-US" altLang="en-US" sz="1800" dirty="0">
              <a:latin typeface="Book Antiqua" charset="0"/>
            </a:endParaRPr>
          </a:p>
        </p:txBody>
      </p:sp>
      <p:sp>
        <p:nvSpPr>
          <p:cNvPr id="2" name="Slide Number Placeholder 1">
            <a:extLst>
              <a:ext uri="{FF2B5EF4-FFF2-40B4-BE49-F238E27FC236}">
                <a16:creationId xmlns:a16="http://schemas.microsoft.com/office/drawing/2014/main" id="{63F58D0E-9564-4641-A4F6-165C999E7A36}"/>
              </a:ext>
            </a:extLst>
          </p:cNvPr>
          <p:cNvSpPr>
            <a:spLocks noGrp="1"/>
          </p:cNvSpPr>
          <p:nvPr>
            <p:ph type="sldNum" sz="quarter" idx="12"/>
          </p:nvPr>
        </p:nvSpPr>
        <p:spPr/>
        <p:txBody>
          <a:bodyPr/>
          <a:lstStyle/>
          <a:p>
            <a:fld id="{EDC940D2-3873-354C-BE69-FB1E39A1232E}" type="slidenum">
              <a:rPr lang="en-US" altLang="en-US" smtClean="0"/>
              <a:pPr/>
              <a:t>15</a:t>
            </a:fld>
            <a:r>
              <a:rPr lang="en-US" altLang="en-US"/>
              <a:t> / 60</a:t>
            </a:r>
            <a:endParaRPr lang="en-US"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457200" y="-87313"/>
            <a:ext cx="8229600" cy="1866901"/>
          </a:xfrm>
        </p:spPr>
        <p:txBody>
          <a:bodyPr lIns="0" tIns="0" rIns="0" bIns="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dirty="0">
                <a:latin typeface="Bookman Old Style" charset="0"/>
              </a:rPr>
              <a:t>Language Does Matter</a:t>
            </a:r>
          </a:p>
        </p:txBody>
      </p:sp>
      <p:sp>
        <p:nvSpPr>
          <p:cNvPr id="6" name="Footer Placeholder 4"/>
          <p:cNvSpPr>
            <a:spLocks noGrp="1"/>
          </p:cNvSpPr>
          <p:nvPr>
            <p:ph type="ftr" sz="quarter" idx="11"/>
          </p:nvPr>
        </p:nvSpPr>
        <p:spPr/>
        <p:txBody>
          <a:bodyPr/>
          <a:lstStyle/>
          <a:p>
            <a:pPr>
              <a:defRPr/>
            </a:pPr>
            <a:r>
              <a:rPr lang="en-US"/>
              <a:t>©  Richard A. Navarro 2019</a:t>
            </a:r>
            <a:endParaRPr lang="en-US" dirty="0"/>
          </a:p>
        </p:txBody>
      </p:sp>
      <p:sp>
        <p:nvSpPr>
          <p:cNvPr id="15363" name="Text Box 3"/>
          <p:cNvSpPr txBox="1">
            <a:spLocks noChangeArrowheads="1"/>
          </p:cNvSpPr>
          <p:nvPr/>
        </p:nvSpPr>
        <p:spPr bwMode="auto">
          <a:xfrm>
            <a:off x="685800" y="2057400"/>
            <a:ext cx="7543800" cy="2605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1pPr>
            <a:lvl2pPr marL="863600" indent="-287338">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5pPr>
            <a:lvl6pPr marL="1536700" indent="-215900" defTabSz="457200" fontAlgn="base" hangingPunct="0">
              <a:lnSpc>
                <a:spcPct val="104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6pPr>
            <a:lvl7pPr marL="1993900" indent="-215900" defTabSz="457200" fontAlgn="base" hangingPunct="0">
              <a:lnSpc>
                <a:spcPct val="104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7pPr>
            <a:lvl8pPr marL="2451100" indent="-215900" defTabSz="457200" fontAlgn="base" hangingPunct="0">
              <a:lnSpc>
                <a:spcPct val="104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8pPr>
            <a:lvl9pPr marL="2908300" indent="-215900" defTabSz="457200" fontAlgn="base" hangingPunct="0">
              <a:lnSpc>
                <a:spcPct val="104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9pPr>
          </a:lstStyle>
          <a:p>
            <a:pPr marL="576262" lvl="1" indent="0">
              <a:lnSpc>
                <a:spcPct val="98000"/>
              </a:lnSpc>
              <a:spcBef>
                <a:spcPts val="563"/>
              </a:spcBef>
              <a:spcAft>
                <a:spcPts val="1425"/>
              </a:spcAft>
              <a:buSzPct val="75000"/>
              <a:defRPr/>
            </a:pPr>
            <a:r>
              <a:rPr lang="en-US" sz="2800" dirty="0">
                <a:solidFill>
                  <a:schemeClr val="tx1"/>
                </a:solidFill>
                <a:latin typeface="+mn-lt" charset="0"/>
                <a:ea typeface="+mn-ea" charset="0"/>
                <a:cs typeface="+mn-ea" charset="0"/>
              </a:rPr>
              <a:t>“</a:t>
            </a:r>
            <a:r>
              <a:rPr lang="en-US" sz="2800" dirty="0">
                <a:solidFill>
                  <a:schemeClr val="tx1"/>
                </a:solidFill>
                <a:latin typeface="Bookman Old Style" panose="02050604050505020204" pitchFamily="18" charset="0"/>
                <a:ea typeface="+mn-ea" charset="0"/>
                <a:cs typeface="+mn-ea" charset="0"/>
              </a:rPr>
              <a:t>From a postmodern perspective all reality is a linguistic construction”</a:t>
            </a:r>
          </a:p>
          <a:p>
            <a:pPr lvl="1">
              <a:lnSpc>
                <a:spcPct val="97000"/>
              </a:lnSpc>
              <a:spcBef>
                <a:spcPts val="563"/>
              </a:spcBef>
              <a:spcAft>
                <a:spcPts val="1425"/>
              </a:spcAft>
              <a:buSzPct val="75000"/>
              <a:buFont typeface="Symbol" charset="2"/>
              <a:buChar char=""/>
              <a:defRPr/>
            </a:pPr>
            <a:endParaRPr lang="en-US" sz="2800" dirty="0">
              <a:solidFill>
                <a:schemeClr val="tx1"/>
              </a:solidFill>
              <a:latin typeface="Bookman Old Style" panose="02050604050505020204" pitchFamily="18" charset="0"/>
              <a:ea typeface="+mn-ea" charset="0"/>
              <a:cs typeface="+mn-ea" charset="0"/>
            </a:endParaRPr>
          </a:p>
          <a:p>
            <a:pPr lvl="1">
              <a:lnSpc>
                <a:spcPct val="97000"/>
              </a:lnSpc>
              <a:spcBef>
                <a:spcPts val="563"/>
              </a:spcBef>
              <a:spcAft>
                <a:spcPts val="1425"/>
              </a:spcAft>
              <a:buSzPct val="75000"/>
              <a:buFont typeface="Symbol" charset="2"/>
              <a:buChar char=""/>
              <a:defRPr/>
            </a:pPr>
            <a:endParaRPr lang="en-US" sz="2800" dirty="0">
              <a:solidFill>
                <a:schemeClr val="tx1"/>
              </a:solidFill>
              <a:latin typeface="Bookman Old Style" panose="02050604050505020204" pitchFamily="18" charset="0"/>
              <a:ea typeface="+mn-ea" charset="0"/>
              <a:cs typeface="+mn-ea" charset="0"/>
            </a:endParaRPr>
          </a:p>
          <a:p>
            <a:pPr lvl="1" algn="r">
              <a:lnSpc>
                <a:spcPct val="97000"/>
              </a:lnSpc>
              <a:spcBef>
                <a:spcPts val="563"/>
              </a:spcBef>
              <a:spcAft>
                <a:spcPts val="1425"/>
              </a:spcAft>
              <a:buSzPct val="75000"/>
              <a:buFont typeface="Symbol" charset="2"/>
              <a:buChar char=""/>
              <a:defRPr/>
            </a:pPr>
            <a:r>
              <a:rPr lang="en-US" sz="2800" dirty="0">
                <a:solidFill>
                  <a:schemeClr val="tx1"/>
                </a:solidFill>
                <a:latin typeface="Bookman Old Style" panose="02050604050505020204" pitchFamily="18" charset="0"/>
                <a:ea typeface="+mn-ea" charset="0"/>
                <a:cs typeface="+mn-ea" charset="0"/>
              </a:rPr>
              <a:t>VLNavarro</a:t>
            </a:r>
          </a:p>
        </p:txBody>
      </p:sp>
      <p:pic>
        <p:nvPicPr>
          <p:cNvPr id="3" name="Picture 2">
            <a:extLst>
              <a:ext uri="{FF2B5EF4-FFF2-40B4-BE49-F238E27FC236}">
                <a16:creationId xmlns:a16="http://schemas.microsoft.com/office/drawing/2014/main" id="{37A00FCD-4AD4-4D57-8695-27F604487F23}"/>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4495800" y="3349625"/>
            <a:ext cx="1695216" cy="23709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Slide Number Placeholder 1">
            <a:extLst>
              <a:ext uri="{FF2B5EF4-FFF2-40B4-BE49-F238E27FC236}">
                <a16:creationId xmlns:a16="http://schemas.microsoft.com/office/drawing/2014/main" id="{913DE00B-16FE-4230-873C-9D7658A850C8}"/>
              </a:ext>
            </a:extLst>
          </p:cNvPr>
          <p:cNvSpPr>
            <a:spLocks noGrp="1"/>
          </p:cNvSpPr>
          <p:nvPr>
            <p:ph type="sldNum" sz="quarter" idx="12"/>
          </p:nvPr>
        </p:nvSpPr>
        <p:spPr/>
        <p:txBody>
          <a:bodyPr/>
          <a:lstStyle/>
          <a:p>
            <a:fld id="{EDC940D2-3873-354C-BE69-FB1E39A1232E}" type="slidenum">
              <a:rPr lang="en-US" altLang="en-US" smtClean="0"/>
              <a:pPr/>
              <a:t>16</a:t>
            </a:fld>
            <a:r>
              <a:rPr lang="en-US" altLang="en-US"/>
              <a:t> / 60</a:t>
            </a:r>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Language Does Matter</a:t>
            </a:r>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pic>
        <p:nvPicPr>
          <p:cNvPr id="1026" name="Picture 2" descr="C:\Users\the Navarros\AppData\Local\Microsoft\Windows\INetCache\IE\U6J72BRS\Telephone_gam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2814637"/>
            <a:ext cx="2857500" cy="12287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he Navarros\AppData\Local\Microsoft\Windows\INetCache\IE\U6J72BRS\Telephone_gam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815" y="1905000"/>
            <a:ext cx="7265579" cy="31241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CB92242-31D2-478F-BC68-63CCD0BEA6E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2362200" y="2133600"/>
            <a:ext cx="4648200" cy="2658956"/>
          </a:xfrm>
          <a:prstGeom prst="rect">
            <a:avLst/>
          </a:prstGeom>
        </p:spPr>
      </p:pic>
      <p:sp>
        <p:nvSpPr>
          <p:cNvPr id="3" name="Slide Number Placeholder 2">
            <a:extLst>
              <a:ext uri="{FF2B5EF4-FFF2-40B4-BE49-F238E27FC236}">
                <a16:creationId xmlns:a16="http://schemas.microsoft.com/office/drawing/2014/main" id="{956729A7-E35C-4A5E-998A-BDBD8A67EB3C}"/>
              </a:ext>
            </a:extLst>
          </p:cNvPr>
          <p:cNvSpPr>
            <a:spLocks noGrp="1"/>
          </p:cNvSpPr>
          <p:nvPr>
            <p:ph type="sldNum" sz="quarter" idx="12"/>
          </p:nvPr>
        </p:nvSpPr>
        <p:spPr/>
        <p:txBody>
          <a:bodyPr/>
          <a:lstStyle/>
          <a:p>
            <a:fld id="{EDC940D2-3873-354C-BE69-FB1E39A1232E}" type="slidenum">
              <a:rPr lang="en-US" altLang="en-US" smtClean="0"/>
              <a:pPr/>
              <a:t>17</a:t>
            </a:fld>
            <a:r>
              <a:rPr lang="en-US" altLang="en-US"/>
              <a:t> / 60</a:t>
            </a:r>
            <a:endParaRPr lang="en-US" altLang="en-US" dirty="0"/>
          </a:p>
        </p:txBody>
      </p:sp>
    </p:spTree>
    <p:extLst>
      <p:ext uri="{BB962C8B-B14F-4D97-AF65-F5344CB8AC3E}">
        <p14:creationId xmlns:p14="http://schemas.microsoft.com/office/powerpoint/2010/main" val="95859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90000"/>
              </a:lnSpc>
              <a:spcBef>
                <a:spcPts val="4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charset="0"/>
                <a:cs typeface="Arial" charset="0"/>
              </a:defRPr>
            </a:lvl1pPr>
            <a:lvl2pPr marL="742950" indent="-285750" eaLnBrk="0" hangingPunct="0">
              <a:lnSpc>
                <a:spcPct val="90000"/>
              </a:lnSpc>
              <a:spcBef>
                <a:spcPts val="350"/>
              </a:spcBef>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charset="0"/>
                <a:cs typeface="Arial" charset="0"/>
              </a:defRPr>
            </a:lvl2pPr>
            <a:lvl3pPr marL="1143000" indent="-228600" eaLnBrk="0" hangingPunct="0">
              <a:lnSpc>
                <a:spcPct val="90000"/>
              </a:lnSpc>
              <a:spcBef>
                <a:spcPts val="350"/>
              </a:spcBef>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charset="0"/>
                <a:cs typeface="Arial" charset="0"/>
              </a:defRPr>
            </a:lvl3pPr>
            <a:lvl4pPr marL="1600200" indent="-228600" eaLnBrk="0" hangingPunct="0">
              <a:lnSpc>
                <a:spcPct val="90000"/>
              </a:lnSpc>
              <a:spcBef>
                <a:spcPts val="350"/>
              </a:spcBef>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charset="0"/>
                <a:cs typeface="Arial" charset="0"/>
              </a:defRPr>
            </a:lvl4pPr>
            <a:lvl5pPr marL="2057400" indent="-228600" eaLnBrk="0" hangingPunct="0">
              <a:lnSpc>
                <a:spcPct val="90000"/>
              </a:lnSpc>
              <a:spcBef>
                <a:spcPts val="350"/>
              </a:spcBef>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charset="0"/>
                <a:cs typeface="Arial" charset="0"/>
              </a:defRPr>
            </a:lvl5pPr>
            <a:lvl6pPr marL="2514600" indent="-228600" defTabSz="457200" eaLnBrk="0" fontAlgn="base" hangingPunct="0">
              <a:lnSpc>
                <a:spcPct val="90000"/>
              </a:lnSpc>
              <a:spcBef>
                <a:spcPts val="350"/>
              </a:spcBef>
              <a:spcAft>
                <a:spcPct val="0"/>
              </a:spcAft>
              <a:buClr>
                <a:srgbClr val="000000"/>
              </a:buClr>
              <a:buSzPct val="100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charset="0"/>
                <a:cs typeface="Arial" charset="0"/>
              </a:defRPr>
            </a:lvl6pPr>
            <a:lvl7pPr marL="2971800" indent="-228600" defTabSz="457200" eaLnBrk="0" fontAlgn="base" hangingPunct="0">
              <a:lnSpc>
                <a:spcPct val="90000"/>
              </a:lnSpc>
              <a:spcBef>
                <a:spcPts val="350"/>
              </a:spcBef>
              <a:spcAft>
                <a:spcPct val="0"/>
              </a:spcAft>
              <a:buClr>
                <a:srgbClr val="000000"/>
              </a:buClr>
              <a:buSzPct val="100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charset="0"/>
                <a:cs typeface="Arial" charset="0"/>
              </a:defRPr>
            </a:lvl7pPr>
            <a:lvl8pPr marL="3429000" indent="-228600" defTabSz="457200" eaLnBrk="0" fontAlgn="base" hangingPunct="0">
              <a:lnSpc>
                <a:spcPct val="90000"/>
              </a:lnSpc>
              <a:spcBef>
                <a:spcPts val="350"/>
              </a:spcBef>
              <a:spcAft>
                <a:spcPct val="0"/>
              </a:spcAft>
              <a:buClr>
                <a:srgbClr val="000000"/>
              </a:buClr>
              <a:buSzPct val="100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charset="0"/>
                <a:cs typeface="Arial" charset="0"/>
              </a:defRPr>
            </a:lvl8pPr>
            <a:lvl9pPr marL="3886200" indent="-228600" defTabSz="457200" eaLnBrk="0" fontAlgn="base" hangingPunct="0">
              <a:lnSpc>
                <a:spcPct val="90000"/>
              </a:lnSpc>
              <a:spcBef>
                <a:spcPts val="350"/>
              </a:spcBef>
              <a:spcAft>
                <a:spcPct val="0"/>
              </a:spcAft>
              <a:buClr>
                <a:srgbClr val="000000"/>
              </a:buClr>
              <a:buSzPct val="100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charset="0"/>
                <a:cs typeface="Arial" charset="0"/>
              </a:defRPr>
            </a:lvl9pPr>
          </a:lstStyle>
          <a:p>
            <a:pPr eaLnBrk="1" hangingPunct="1">
              <a:lnSpc>
                <a:spcPct val="100000"/>
              </a:lnSpc>
              <a:spcBef>
                <a:spcPct val="0"/>
              </a:spcBef>
            </a:pPr>
            <a:r>
              <a:rPr lang="en-US" altLang="en-US" sz="1400"/>
              <a:t>©  Richard A. Navarro 2019</a:t>
            </a:r>
            <a:endParaRPr lang="en-US" altLang="en-US" sz="1400" dirty="0"/>
          </a:p>
        </p:txBody>
      </p:sp>
      <p:sp>
        <p:nvSpPr>
          <p:cNvPr id="17411" name="Rectangle 1"/>
          <p:cNvSpPr>
            <a:spLocks noGrp="1" noChangeArrowheads="1"/>
          </p:cNvSpPr>
          <p:nvPr>
            <p:ph type="title"/>
          </p:nvPr>
        </p:nvSpPr>
        <p:spPr>
          <a:xfrm>
            <a:off x="457200" y="525463"/>
            <a:ext cx="8229600" cy="1190625"/>
          </a:xfrm>
        </p:spPr>
        <p:txBody>
          <a:bodyPr/>
          <a:lstStyle/>
          <a:p>
            <a:pPr eaLnBrk="1" hangingPunct="1">
              <a:lnSpc>
                <a:spcPct val="8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Language … Translations, Meaning</a:t>
            </a:r>
          </a:p>
        </p:txBody>
      </p:sp>
      <p:sp>
        <p:nvSpPr>
          <p:cNvPr id="17412" name="Rectangle 2"/>
          <p:cNvSpPr>
            <a:spLocks noGrp="1" noChangeArrowheads="1"/>
          </p:cNvSpPr>
          <p:nvPr>
            <p:ph type="body" idx="1"/>
          </p:nvPr>
        </p:nvSpPr>
        <p:spPr>
          <a:xfrm>
            <a:off x="457200" y="1874838"/>
            <a:ext cx="8229600" cy="4525962"/>
          </a:xfrm>
        </p:spPr>
        <p:txBody>
          <a:bodyPr/>
          <a:lstStyle/>
          <a:p>
            <a:pPr eaLnBrk="1" hangingPunct="1">
              <a:tabLst>
                <a:tab pos="3397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t>“Present payment, identify payment type and then accept cash or accept credit card and then, if approved, prepare delivery”</a:t>
            </a:r>
          </a:p>
          <a:p>
            <a:pPr eaLnBrk="1" hangingPunct="1">
              <a:tabLst>
                <a:tab pos="3397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ltLang="en-US" dirty="0"/>
          </a:p>
          <a:p>
            <a:pPr algn="r" eaLnBrk="1" hangingPunct="1">
              <a:spcBef>
                <a:spcPts val="350"/>
              </a:spcBef>
              <a:tabLst>
                <a:tab pos="3397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2800" dirty="0"/>
              <a:t> English</a:t>
            </a:r>
          </a:p>
        </p:txBody>
      </p:sp>
      <p:sp>
        <p:nvSpPr>
          <p:cNvPr id="2" name="Slide Number Placeholder 1">
            <a:extLst>
              <a:ext uri="{FF2B5EF4-FFF2-40B4-BE49-F238E27FC236}">
                <a16:creationId xmlns:a16="http://schemas.microsoft.com/office/drawing/2014/main" id="{FCE09A7C-5769-484D-A562-294988A72D02}"/>
              </a:ext>
            </a:extLst>
          </p:cNvPr>
          <p:cNvSpPr>
            <a:spLocks noGrp="1"/>
          </p:cNvSpPr>
          <p:nvPr>
            <p:ph type="sldNum" sz="quarter" idx="12"/>
          </p:nvPr>
        </p:nvSpPr>
        <p:spPr/>
        <p:txBody>
          <a:bodyPr/>
          <a:lstStyle/>
          <a:p>
            <a:fld id="{EDC940D2-3873-354C-BE69-FB1E39A1232E}" type="slidenum">
              <a:rPr lang="en-US" altLang="en-US" smtClean="0"/>
              <a:pPr/>
              <a:t>18</a:t>
            </a:fld>
            <a:r>
              <a:rPr lang="en-US" altLang="en-US"/>
              <a:t> / 60</a:t>
            </a:r>
            <a:endParaRPr lang="en-US" alt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90000"/>
              </a:lnSpc>
              <a:spcBef>
                <a:spcPts val="4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charset="0"/>
                <a:cs typeface="Arial" charset="0"/>
              </a:defRPr>
            </a:lvl1pPr>
            <a:lvl2pPr marL="742950" indent="-285750" eaLnBrk="0" hangingPunct="0">
              <a:lnSpc>
                <a:spcPct val="90000"/>
              </a:lnSpc>
              <a:spcBef>
                <a:spcPts val="350"/>
              </a:spcBef>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charset="0"/>
                <a:cs typeface="Arial" charset="0"/>
              </a:defRPr>
            </a:lvl2pPr>
            <a:lvl3pPr marL="1143000" indent="-228600" eaLnBrk="0" hangingPunct="0">
              <a:lnSpc>
                <a:spcPct val="90000"/>
              </a:lnSpc>
              <a:spcBef>
                <a:spcPts val="350"/>
              </a:spcBef>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charset="0"/>
                <a:cs typeface="Arial" charset="0"/>
              </a:defRPr>
            </a:lvl3pPr>
            <a:lvl4pPr marL="1600200" indent="-228600" eaLnBrk="0" hangingPunct="0">
              <a:lnSpc>
                <a:spcPct val="90000"/>
              </a:lnSpc>
              <a:spcBef>
                <a:spcPts val="350"/>
              </a:spcBef>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charset="0"/>
                <a:cs typeface="Arial" charset="0"/>
              </a:defRPr>
            </a:lvl4pPr>
            <a:lvl5pPr marL="2057400" indent="-228600" eaLnBrk="0" hangingPunct="0">
              <a:lnSpc>
                <a:spcPct val="90000"/>
              </a:lnSpc>
              <a:spcBef>
                <a:spcPts val="350"/>
              </a:spcBef>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charset="0"/>
                <a:cs typeface="Arial" charset="0"/>
              </a:defRPr>
            </a:lvl5pPr>
            <a:lvl6pPr marL="2514600" indent="-228600" defTabSz="457200" eaLnBrk="0" fontAlgn="base" hangingPunct="0">
              <a:lnSpc>
                <a:spcPct val="90000"/>
              </a:lnSpc>
              <a:spcBef>
                <a:spcPts val="350"/>
              </a:spcBef>
              <a:spcAft>
                <a:spcPct val="0"/>
              </a:spcAft>
              <a:buClr>
                <a:srgbClr val="000000"/>
              </a:buClr>
              <a:buSzPct val="100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charset="0"/>
                <a:cs typeface="Arial" charset="0"/>
              </a:defRPr>
            </a:lvl6pPr>
            <a:lvl7pPr marL="2971800" indent="-228600" defTabSz="457200" eaLnBrk="0" fontAlgn="base" hangingPunct="0">
              <a:lnSpc>
                <a:spcPct val="90000"/>
              </a:lnSpc>
              <a:spcBef>
                <a:spcPts val="350"/>
              </a:spcBef>
              <a:spcAft>
                <a:spcPct val="0"/>
              </a:spcAft>
              <a:buClr>
                <a:srgbClr val="000000"/>
              </a:buClr>
              <a:buSzPct val="100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charset="0"/>
                <a:cs typeface="Arial" charset="0"/>
              </a:defRPr>
            </a:lvl7pPr>
            <a:lvl8pPr marL="3429000" indent="-228600" defTabSz="457200" eaLnBrk="0" fontAlgn="base" hangingPunct="0">
              <a:lnSpc>
                <a:spcPct val="90000"/>
              </a:lnSpc>
              <a:spcBef>
                <a:spcPts val="350"/>
              </a:spcBef>
              <a:spcAft>
                <a:spcPct val="0"/>
              </a:spcAft>
              <a:buClr>
                <a:srgbClr val="000000"/>
              </a:buClr>
              <a:buSzPct val="100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charset="0"/>
                <a:cs typeface="Arial" charset="0"/>
              </a:defRPr>
            </a:lvl8pPr>
            <a:lvl9pPr marL="3886200" indent="-228600" defTabSz="457200" eaLnBrk="0" fontAlgn="base" hangingPunct="0">
              <a:lnSpc>
                <a:spcPct val="90000"/>
              </a:lnSpc>
              <a:spcBef>
                <a:spcPts val="350"/>
              </a:spcBef>
              <a:spcAft>
                <a:spcPct val="0"/>
              </a:spcAft>
              <a:buClr>
                <a:srgbClr val="000000"/>
              </a:buClr>
              <a:buSzPct val="100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charset="0"/>
                <a:cs typeface="Arial" charset="0"/>
              </a:defRPr>
            </a:lvl9pPr>
          </a:lstStyle>
          <a:p>
            <a:pPr eaLnBrk="1" hangingPunct="1">
              <a:lnSpc>
                <a:spcPct val="100000"/>
              </a:lnSpc>
              <a:spcBef>
                <a:spcPct val="0"/>
              </a:spcBef>
            </a:pPr>
            <a:r>
              <a:rPr lang="en-US" altLang="en-US" sz="1400"/>
              <a:t>©  Richard A. Navarro 2019</a:t>
            </a:r>
            <a:endParaRPr lang="en-US" altLang="en-US" sz="1400" dirty="0"/>
          </a:p>
        </p:txBody>
      </p:sp>
      <p:sp>
        <p:nvSpPr>
          <p:cNvPr id="20483" name="Rectangle 1"/>
          <p:cNvSpPr>
            <a:spLocks noGrp="1" noChangeArrowheads="1"/>
          </p:cNvSpPr>
          <p:nvPr>
            <p:ph type="title"/>
          </p:nvPr>
        </p:nvSpPr>
        <p:spPr>
          <a:xfrm>
            <a:off x="323850" y="276225"/>
            <a:ext cx="8477250" cy="1190625"/>
          </a:xfrm>
        </p:spPr>
        <p:txBody>
          <a:bodyPr/>
          <a:lstStyle/>
          <a:p>
            <a:pPr eaLnBrk="1" hangingPunct="1">
              <a:lnSpc>
                <a:spcPct val="8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dirty="0"/>
              <a:t>Language … Translations, Meaning, Cont.. </a:t>
            </a:r>
          </a:p>
        </p:txBody>
      </p:sp>
      <p:sp>
        <p:nvSpPr>
          <p:cNvPr id="20484" name="Rectangle 2"/>
          <p:cNvSpPr>
            <a:spLocks noGrp="1" noChangeArrowheads="1"/>
          </p:cNvSpPr>
          <p:nvPr>
            <p:ph type="body" idx="1"/>
          </p:nvPr>
        </p:nvSpPr>
        <p:spPr>
          <a:xfrm>
            <a:off x="457200" y="1600200"/>
            <a:ext cx="8229600" cy="4760913"/>
          </a:xfrm>
        </p:spPr>
        <p:txBody>
          <a:bodyPr/>
          <a:lstStyle/>
          <a:p>
            <a:pPr eaLnBrk="1" hangingPunct="1">
              <a:lnSpc>
                <a:spcPct val="80000"/>
              </a:lnSpc>
              <a:tabLst>
                <a:tab pos="3397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t>De pago actual, identificar el tipo de pago y luego aceptar dinero en efectivo o aceptan tarjetas de crédito y luego, si es aprobado, preparar la entrega</a:t>
            </a:r>
          </a:p>
          <a:p>
            <a:pPr algn="r" eaLnBrk="1" hangingPunct="1">
              <a:lnSpc>
                <a:spcPct val="80000"/>
              </a:lnSpc>
              <a:spcBef>
                <a:spcPts val="300"/>
              </a:spcBef>
              <a:tabLst>
                <a:tab pos="3397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2400" dirty="0"/>
              <a:t>Spanish</a:t>
            </a:r>
          </a:p>
          <a:p>
            <a:pPr eaLnBrk="1" hangingPunct="1">
              <a:lnSpc>
                <a:spcPct val="80000"/>
              </a:lnSpc>
              <a:spcBef>
                <a:spcPts val="300"/>
              </a:spcBef>
              <a:tabLst>
                <a:tab pos="3397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ltLang="en-US" sz="2400" dirty="0"/>
          </a:p>
          <a:p>
            <a:pPr eaLnBrk="1" hangingPunct="1">
              <a:lnSpc>
                <a:spcPct val="80000"/>
              </a:lnSpc>
              <a:tabLst>
                <a:tab pos="3397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t>Amb suplement actual, identificar el tipus de pagament i després acceptar diners en efectiu o accepten targetes de crèdit i després, si és aprovat, preparar el lliurament</a:t>
            </a:r>
          </a:p>
          <a:p>
            <a:pPr algn="r" eaLnBrk="1" hangingPunct="1">
              <a:lnSpc>
                <a:spcPct val="80000"/>
              </a:lnSpc>
              <a:spcBef>
                <a:spcPts val="300"/>
              </a:spcBef>
              <a:tabLst>
                <a:tab pos="3397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2400" dirty="0"/>
              <a:t>Catalan</a:t>
            </a:r>
          </a:p>
        </p:txBody>
      </p:sp>
      <p:sp>
        <p:nvSpPr>
          <p:cNvPr id="2" name="Slide Number Placeholder 1">
            <a:extLst>
              <a:ext uri="{FF2B5EF4-FFF2-40B4-BE49-F238E27FC236}">
                <a16:creationId xmlns:a16="http://schemas.microsoft.com/office/drawing/2014/main" id="{ED8C45BD-5D1B-4D8E-9572-179799431DC5}"/>
              </a:ext>
            </a:extLst>
          </p:cNvPr>
          <p:cNvSpPr>
            <a:spLocks noGrp="1"/>
          </p:cNvSpPr>
          <p:nvPr>
            <p:ph type="sldNum" sz="quarter" idx="12"/>
          </p:nvPr>
        </p:nvSpPr>
        <p:spPr/>
        <p:txBody>
          <a:bodyPr/>
          <a:lstStyle/>
          <a:p>
            <a:fld id="{EDC940D2-3873-354C-BE69-FB1E39A1232E}" type="slidenum">
              <a:rPr lang="en-US" altLang="en-US" smtClean="0"/>
              <a:pPr/>
              <a:t>19</a:t>
            </a:fld>
            <a:r>
              <a:rPr lang="en-US" altLang="en-US"/>
              <a:t> / 60</a:t>
            </a:r>
            <a:endParaRPr lang="en-US" alt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2640013" y="376238"/>
            <a:ext cx="6186487" cy="5651500"/>
          </a:xfrm>
        </p:spPr>
        <p:txBody>
          <a:bodyPr/>
          <a:lstStyle/>
          <a:p>
            <a:pPr eaLnBrk="1" hangingPunct="1">
              <a:lnSpc>
                <a:spcPts val="2400"/>
              </a:lnSpc>
              <a:defRPr/>
            </a:pPr>
            <a:r>
              <a:rPr lang="en-US" altLang="en-US" dirty="0"/>
              <a:t>Who am I … </a:t>
            </a:r>
          </a:p>
          <a:p>
            <a:pPr marL="0" indent="0" eaLnBrk="1" hangingPunct="1">
              <a:lnSpc>
                <a:spcPts val="2400"/>
              </a:lnSpc>
              <a:defRPr/>
            </a:pPr>
            <a:r>
              <a:rPr lang="en-US" altLang="en-US" sz="2400" dirty="0"/>
              <a:t>Richard A Navarro … Founders’ Professor, UMSL CoBA</a:t>
            </a:r>
          </a:p>
          <a:p>
            <a:pPr marL="457200" indent="-457200" eaLnBrk="1" hangingPunct="1">
              <a:lnSpc>
                <a:spcPts val="2400"/>
              </a:lnSpc>
              <a:buFont typeface="Wingdings" panose="05000000000000000000" pitchFamily="2" charset="2"/>
              <a:buChar char="Ø"/>
              <a:defRPr/>
            </a:pPr>
            <a:r>
              <a:rPr lang="en-US" altLang="en-US" sz="2400" dirty="0"/>
              <a:t>BS Aeronautical Engineering, MS Mechanical Engineering, MS Computer Engineering, Masters of Business Administration  </a:t>
            </a:r>
          </a:p>
          <a:p>
            <a:pPr marL="0" indent="0" eaLnBrk="1" hangingPunct="1">
              <a:lnSpc>
                <a:spcPts val="2400"/>
              </a:lnSpc>
              <a:defRPr/>
            </a:pPr>
            <a:r>
              <a:rPr lang="en-US" altLang="en-US" sz="2400" dirty="0"/>
              <a:t>And</a:t>
            </a:r>
          </a:p>
          <a:p>
            <a:pPr marL="457200" indent="-457200" eaLnBrk="1" hangingPunct="1">
              <a:lnSpc>
                <a:spcPts val="2400"/>
              </a:lnSpc>
              <a:buFont typeface="Wingdings" panose="05000000000000000000" pitchFamily="2" charset="2"/>
              <a:buChar char="Ø"/>
              <a:defRPr/>
            </a:pPr>
            <a:r>
              <a:rPr lang="en-US" altLang="en-US" sz="2400" dirty="0"/>
              <a:t>I retired from the Boeing Corporation in 2006 after 42 years</a:t>
            </a:r>
          </a:p>
          <a:p>
            <a:pPr marL="1200150" lvl="1" indent="-457200">
              <a:lnSpc>
                <a:spcPts val="2400"/>
              </a:lnSpc>
              <a:defRPr/>
            </a:pPr>
            <a:r>
              <a:rPr lang="en-US" altLang="en-US" sz="2000" dirty="0"/>
              <a:t>Chief Electronics Engineer</a:t>
            </a:r>
          </a:p>
          <a:p>
            <a:pPr marL="1200150" lvl="1" indent="-457200">
              <a:lnSpc>
                <a:spcPts val="2400"/>
              </a:lnSpc>
              <a:defRPr/>
            </a:pPr>
            <a:r>
              <a:rPr lang="en-US" altLang="en-US" sz="2000" dirty="0"/>
              <a:t>Director, Information Technology</a:t>
            </a:r>
          </a:p>
          <a:p>
            <a:pPr marL="1200150" lvl="1" indent="-457200">
              <a:lnSpc>
                <a:spcPts val="2400"/>
              </a:lnSpc>
              <a:defRPr/>
            </a:pPr>
            <a:r>
              <a:rPr lang="en-US" altLang="en-US" sz="2000" dirty="0"/>
              <a:t>Corporate Business Systems Architect</a:t>
            </a:r>
          </a:p>
          <a:p>
            <a:pPr marL="0" indent="0" eaLnBrk="1" hangingPunct="1">
              <a:lnSpc>
                <a:spcPts val="2400"/>
              </a:lnSpc>
              <a:defRPr/>
            </a:pPr>
            <a:r>
              <a:rPr lang="en-US" altLang="en-US" sz="2400" dirty="0"/>
              <a:t>And</a:t>
            </a:r>
          </a:p>
          <a:p>
            <a:pPr marL="457200" indent="-457200" eaLnBrk="1" hangingPunct="1">
              <a:lnSpc>
                <a:spcPts val="2400"/>
              </a:lnSpc>
              <a:buFont typeface="Wingdings" panose="05000000000000000000" pitchFamily="2" charset="2"/>
              <a:buChar char="Ø"/>
              <a:defRPr/>
            </a:pPr>
            <a:r>
              <a:rPr lang="en-US" altLang="en-US" sz="2400" dirty="0"/>
              <a:t>I have taught in China, Germany, Thailand and Namibia</a:t>
            </a:r>
          </a:p>
          <a:p>
            <a:pPr eaLnBrk="1" hangingPunct="1">
              <a:lnSpc>
                <a:spcPts val="2400"/>
              </a:lnSpc>
              <a:defRPr/>
            </a:pPr>
            <a:r>
              <a:rPr lang="en-US" altLang="en-US" sz="2400" dirty="0"/>
              <a:t> </a:t>
            </a:r>
          </a:p>
          <a:p>
            <a:pPr eaLnBrk="1" hangingPunct="1">
              <a:lnSpc>
                <a:spcPts val="2400"/>
              </a:lnSpc>
              <a:defRPr/>
            </a:pPr>
            <a:endParaRPr lang="en-US" altLang="en-US" dirty="0"/>
          </a:p>
        </p:txBody>
      </p:sp>
      <p:pic>
        <p:nvPicPr>
          <p:cNvPr id="1433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 y="773113"/>
            <a:ext cx="1970088"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a:t>©  Richard A. Navarro 2019</a:t>
            </a:r>
            <a:endParaRPr lang="en-US" dirty="0"/>
          </a:p>
        </p:txBody>
      </p:sp>
      <p:sp>
        <p:nvSpPr>
          <p:cNvPr id="3" name="Slide Number Placeholder 2">
            <a:extLst>
              <a:ext uri="{FF2B5EF4-FFF2-40B4-BE49-F238E27FC236}">
                <a16:creationId xmlns:a16="http://schemas.microsoft.com/office/drawing/2014/main" id="{A352A6FB-8FA3-493D-ADD8-4FF6EA7F3ED9}"/>
              </a:ext>
            </a:extLst>
          </p:cNvPr>
          <p:cNvSpPr>
            <a:spLocks noGrp="1"/>
          </p:cNvSpPr>
          <p:nvPr>
            <p:ph type="sldNum" sz="quarter" idx="12"/>
          </p:nvPr>
        </p:nvSpPr>
        <p:spPr/>
        <p:txBody>
          <a:bodyPr/>
          <a:lstStyle/>
          <a:p>
            <a:fld id="{EDC940D2-3873-354C-BE69-FB1E39A1232E}" type="slidenum">
              <a:rPr lang="en-US" altLang="en-US" smtClean="0"/>
              <a:pPr/>
              <a:t>2</a:t>
            </a:fld>
            <a:r>
              <a:rPr lang="en-US" altLang="en-US"/>
              <a:t> / 60</a:t>
            </a:r>
            <a:endParaRPr lang="en-US" altLang="en-US" dirty="0"/>
          </a:p>
        </p:txBody>
      </p:sp>
    </p:spTree>
    <p:extLst>
      <p:ext uri="{BB962C8B-B14F-4D97-AF65-F5344CB8AC3E}">
        <p14:creationId xmlns:p14="http://schemas.microsoft.com/office/powerpoint/2010/main" val="4180213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  Richard A. Navarro 2019</a:t>
            </a:r>
            <a:endParaRPr lang="en-US" dirty="0"/>
          </a:p>
        </p:txBody>
      </p:sp>
      <p:sp>
        <p:nvSpPr>
          <p:cNvPr id="3" name="Rectangle 2">
            <a:extLst>
              <a:ext uri="{FF2B5EF4-FFF2-40B4-BE49-F238E27FC236}">
                <a16:creationId xmlns:a16="http://schemas.microsoft.com/office/drawing/2014/main" id="{D199281A-D0BF-4112-8888-05A570D3E184}"/>
              </a:ext>
            </a:extLst>
          </p:cNvPr>
          <p:cNvSpPr/>
          <p:nvPr/>
        </p:nvSpPr>
        <p:spPr>
          <a:xfrm>
            <a:off x="457200" y="6248400"/>
            <a:ext cx="1981200" cy="473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B7609A12-9DC0-43D8-95B3-981237AA39CC}"/>
              </a:ext>
            </a:extLst>
          </p:cNvPr>
          <p:cNvGrpSpPr/>
          <p:nvPr/>
        </p:nvGrpSpPr>
        <p:grpSpPr>
          <a:xfrm>
            <a:off x="0" y="240865"/>
            <a:ext cx="8961857" cy="6480610"/>
            <a:chOff x="0" y="240865"/>
            <a:chExt cx="8961857" cy="6480610"/>
          </a:xfrm>
        </p:grpSpPr>
        <p:pic>
          <p:nvPicPr>
            <p:cNvPr id="6" name="Picture 5"/>
            <p:cNvPicPr>
              <a:picLocks noChangeAspect="1"/>
            </p:cNvPicPr>
            <p:nvPr/>
          </p:nvPicPr>
          <p:blipFill>
            <a:blip r:embed="rId3"/>
            <a:stretch>
              <a:fillRect/>
            </a:stretch>
          </p:blipFill>
          <p:spPr>
            <a:xfrm>
              <a:off x="0" y="240865"/>
              <a:ext cx="8504657" cy="6480610"/>
            </a:xfrm>
            <a:prstGeom prst="rect">
              <a:avLst/>
            </a:prstGeom>
          </p:spPr>
        </p:pic>
        <p:sp>
          <p:nvSpPr>
            <p:cNvPr id="5" name="TextBox 4">
              <a:extLst>
                <a:ext uri="{FF2B5EF4-FFF2-40B4-BE49-F238E27FC236}">
                  <a16:creationId xmlns:a16="http://schemas.microsoft.com/office/drawing/2014/main" id="{4F4C3F73-D62B-4303-ACAE-EB10B194E564}"/>
                </a:ext>
              </a:extLst>
            </p:cNvPr>
            <p:cNvSpPr txBox="1"/>
            <p:nvPr/>
          </p:nvSpPr>
          <p:spPr>
            <a:xfrm>
              <a:off x="5744141" y="5652322"/>
              <a:ext cx="3217716" cy="738664"/>
            </a:xfrm>
            <a:prstGeom prst="rect">
              <a:avLst/>
            </a:prstGeom>
            <a:noFill/>
          </p:spPr>
          <p:txBody>
            <a:bodyPr wrap="square" rtlCol="0">
              <a:spAutoFit/>
            </a:bodyPr>
            <a:lstStyle/>
            <a:p>
              <a:r>
                <a:rPr lang="en-US" sz="1400" dirty="0"/>
                <a:t>Grady </a:t>
              </a:r>
              <a:r>
                <a:rPr lang="en-US" sz="1400" dirty="0" err="1"/>
                <a:t>Booch</a:t>
              </a:r>
              <a:r>
                <a:rPr lang="en-US" sz="1400" dirty="0"/>
                <a:t>, James Rumbaugh, Ivar Jacobson, and the Rational Software Corporation</a:t>
              </a:r>
            </a:p>
          </p:txBody>
        </p:sp>
      </p:grpSp>
      <p:sp>
        <p:nvSpPr>
          <p:cNvPr id="8" name="Slide Number Placeholder 7">
            <a:extLst>
              <a:ext uri="{FF2B5EF4-FFF2-40B4-BE49-F238E27FC236}">
                <a16:creationId xmlns:a16="http://schemas.microsoft.com/office/drawing/2014/main" id="{C46FC558-7E92-4A54-B472-6B3929628183}"/>
              </a:ext>
            </a:extLst>
          </p:cNvPr>
          <p:cNvSpPr>
            <a:spLocks noGrp="1"/>
          </p:cNvSpPr>
          <p:nvPr>
            <p:ph type="sldNum" sz="quarter" idx="12"/>
          </p:nvPr>
        </p:nvSpPr>
        <p:spPr/>
        <p:txBody>
          <a:bodyPr/>
          <a:lstStyle/>
          <a:p>
            <a:fld id="{EDC940D2-3873-354C-BE69-FB1E39A1232E}" type="slidenum">
              <a:rPr lang="en-US" altLang="en-US" smtClean="0"/>
              <a:pPr/>
              <a:t>20</a:t>
            </a:fld>
            <a:r>
              <a:rPr lang="en-US" altLang="en-US"/>
              <a:t> / 60</a:t>
            </a:r>
            <a:endParaRPr lang="en-US" altLang="en-US" dirty="0"/>
          </a:p>
        </p:txBody>
      </p:sp>
    </p:spTree>
    <p:extLst>
      <p:ext uri="{BB962C8B-B14F-4D97-AF65-F5344CB8AC3E}">
        <p14:creationId xmlns:p14="http://schemas.microsoft.com/office/powerpoint/2010/main" val="26203902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a:latin typeface="Bookman Old Style" charset="0"/>
              </a:rPr>
              <a:t>Cultures ARE Different</a:t>
            </a:r>
          </a:p>
        </p:txBody>
      </p:sp>
      <p:sp>
        <p:nvSpPr>
          <p:cNvPr id="10243" name="Content Placeholder 2"/>
          <p:cNvSpPr>
            <a:spLocks noGrp="1"/>
          </p:cNvSpPr>
          <p:nvPr>
            <p:ph idx="1"/>
          </p:nvPr>
        </p:nvSpPr>
        <p:spPr>
          <a:xfrm>
            <a:off x="3605212" y="2734469"/>
            <a:ext cx="4876800" cy="1295400"/>
          </a:xfrm>
        </p:spPr>
        <p:txBody>
          <a:bodyPr/>
          <a:lstStyle/>
          <a:p>
            <a:pPr>
              <a:lnSpc>
                <a:spcPts val="2500"/>
              </a:lnSpc>
              <a:buFont typeface="Wingdings 2" charset="2"/>
              <a:buNone/>
            </a:pPr>
            <a:r>
              <a:rPr lang="en-US" altLang="en-US" dirty="0">
                <a:latin typeface="Bookman Old Style" charset="0"/>
              </a:rPr>
              <a:t> Hofstede</a:t>
            </a:r>
          </a:p>
        </p:txBody>
      </p:sp>
      <p:sp>
        <p:nvSpPr>
          <p:cNvPr id="9" name="Footer Placeholder 8"/>
          <p:cNvSpPr>
            <a:spLocks noGrp="1"/>
          </p:cNvSpPr>
          <p:nvPr>
            <p:ph type="ftr" sz="quarter" idx="11"/>
          </p:nvPr>
        </p:nvSpPr>
        <p:spPr/>
        <p:txBody>
          <a:bodyPr/>
          <a:lstStyle/>
          <a:p>
            <a:pPr>
              <a:defRPr/>
            </a:pPr>
            <a:r>
              <a:rPr lang="en-US"/>
              <a:t>©  Richard A. Navarro 2019</a:t>
            </a:r>
            <a:endParaRPr lang="en-US" dirty="0"/>
          </a:p>
        </p:txBody>
      </p:sp>
      <p:sp>
        <p:nvSpPr>
          <p:cNvPr id="10245" name="Content Placeholder 2"/>
          <p:cNvSpPr txBox="1">
            <a:spLocks/>
          </p:cNvSpPr>
          <p:nvPr/>
        </p:nvSpPr>
        <p:spPr bwMode="auto">
          <a:xfrm>
            <a:off x="1919287" y="1495425"/>
            <a:ext cx="4648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lnSpc>
                <a:spcPts val="2500"/>
              </a:lnSpc>
              <a:buFont typeface="Arial" charset="0"/>
              <a:buNone/>
            </a:pPr>
            <a:r>
              <a:rPr lang="en-US" altLang="en-US" dirty="0">
                <a:latin typeface="Arial" charset="0"/>
                <a:ea typeface="Arial" charset="0"/>
                <a:cs typeface="Arial" charset="0"/>
              </a:rPr>
              <a:t> </a:t>
            </a:r>
            <a:r>
              <a:rPr lang="en-US" altLang="en-US" dirty="0">
                <a:latin typeface="Bookman Old Style" panose="02050604050505020204" pitchFamily="18" charset="0"/>
                <a:ea typeface="Arial" charset="0"/>
                <a:cs typeface="Arial" charset="0"/>
              </a:rPr>
              <a:t>Parsons</a:t>
            </a:r>
          </a:p>
        </p:txBody>
      </p:sp>
      <p:pic>
        <p:nvPicPr>
          <p:cNvPr id="7" name="Picture 6" descr="hofstede ... FINAL.jpg"/>
          <p:cNvPicPr>
            <a:picLocks noChangeAspect="1"/>
          </p:cNvPicPr>
          <p:nvPr/>
        </p:nvPicPr>
        <p:blipFill>
          <a:blip r:embed="rId2" cstate="print"/>
          <a:stretch>
            <a:fillRect/>
          </a:stretch>
        </p:blipFill>
        <p:spPr>
          <a:xfrm flipH="1">
            <a:off x="2185987" y="2590800"/>
            <a:ext cx="1419225" cy="1521158"/>
          </a:xfrm>
          <a:prstGeom prst="ellipse">
            <a:avLst/>
          </a:prstGeom>
          <a:ln>
            <a:noFill/>
          </a:ln>
          <a:effectLst>
            <a:softEdge rad="112500"/>
          </a:effectLst>
        </p:spPr>
      </p:pic>
      <p:pic>
        <p:nvPicPr>
          <p:cNvPr id="8" name="Picture 7" descr="parsons FINAL.jpg"/>
          <p:cNvPicPr>
            <a:picLocks noChangeAspect="1"/>
          </p:cNvPicPr>
          <p:nvPr/>
        </p:nvPicPr>
        <p:blipFill>
          <a:blip r:embed="rId3" cstate="print"/>
          <a:stretch>
            <a:fillRect/>
          </a:stretch>
        </p:blipFill>
        <p:spPr>
          <a:xfrm flipH="1">
            <a:off x="623887" y="1190625"/>
            <a:ext cx="1295400" cy="1524794"/>
          </a:xfrm>
          <a:prstGeom prst="ellipse">
            <a:avLst/>
          </a:prstGeom>
          <a:ln>
            <a:noFill/>
          </a:ln>
          <a:effectLst>
            <a:softEdge rad="112500"/>
          </a:effectLst>
        </p:spPr>
      </p:pic>
      <p:sp>
        <p:nvSpPr>
          <p:cNvPr id="10248" name="TextBox 9"/>
          <p:cNvSpPr txBox="1">
            <a:spLocks noChangeArrowheads="1"/>
          </p:cNvSpPr>
          <p:nvPr/>
        </p:nvSpPr>
        <p:spPr bwMode="auto">
          <a:xfrm>
            <a:off x="5362575" y="4495800"/>
            <a:ext cx="4648200" cy="41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lnSpc>
                <a:spcPts val="2500"/>
              </a:lnSpc>
              <a:spcBef>
                <a:spcPct val="0"/>
              </a:spcBef>
              <a:buFontTx/>
              <a:buNone/>
            </a:pPr>
            <a:r>
              <a:rPr lang="en-US" altLang="en-US" dirty="0">
                <a:latin typeface="Bookman Old Style" panose="02050604050505020204" pitchFamily="18" charset="0"/>
                <a:ea typeface="Arial" charset="0"/>
                <a:cs typeface="Arial" charset="0"/>
              </a:rPr>
              <a:t>Trompenaars</a:t>
            </a:r>
            <a:endParaRPr lang="en-US" altLang="en-US" sz="2400" dirty="0">
              <a:latin typeface="Bookman Old Style" panose="02050604050505020204" pitchFamily="18" charset="0"/>
            </a:endParaRPr>
          </a:p>
        </p:txBody>
      </p:sp>
      <p:pic>
        <p:nvPicPr>
          <p:cNvPr id="11" name="Picture 10" descr="Trompenaars Two.jpg"/>
          <p:cNvPicPr>
            <a:picLocks noChangeAspect="1"/>
          </p:cNvPicPr>
          <p:nvPr/>
        </p:nvPicPr>
        <p:blipFill>
          <a:blip r:embed="rId4" cstate="print"/>
          <a:stretch>
            <a:fillRect/>
          </a:stretch>
        </p:blipFill>
        <p:spPr>
          <a:xfrm>
            <a:off x="4143375" y="4419600"/>
            <a:ext cx="1082040" cy="1475509"/>
          </a:xfrm>
          <a:prstGeom prst="ellipse">
            <a:avLst/>
          </a:prstGeom>
          <a:ln>
            <a:noFill/>
          </a:ln>
          <a:effectLst>
            <a:softEdge rad="112500"/>
          </a:effectLst>
        </p:spPr>
      </p:pic>
      <p:sp>
        <p:nvSpPr>
          <p:cNvPr id="2" name="Slide Number Placeholder 1">
            <a:extLst>
              <a:ext uri="{FF2B5EF4-FFF2-40B4-BE49-F238E27FC236}">
                <a16:creationId xmlns:a16="http://schemas.microsoft.com/office/drawing/2014/main" id="{48D09E94-5EF3-44C6-B43D-012B5A0A6B9C}"/>
              </a:ext>
            </a:extLst>
          </p:cNvPr>
          <p:cNvSpPr>
            <a:spLocks noGrp="1"/>
          </p:cNvSpPr>
          <p:nvPr>
            <p:ph type="sldNum" sz="quarter" idx="12"/>
          </p:nvPr>
        </p:nvSpPr>
        <p:spPr/>
        <p:txBody>
          <a:bodyPr/>
          <a:lstStyle/>
          <a:p>
            <a:fld id="{EDC940D2-3873-354C-BE69-FB1E39A1232E}" type="slidenum">
              <a:rPr lang="en-US" altLang="en-US" smtClean="0"/>
              <a:pPr/>
              <a:t>21</a:t>
            </a:fld>
            <a:r>
              <a:rPr lang="en-US" altLang="en-US"/>
              <a:t> / 60</a:t>
            </a:r>
            <a:endParaRPr lang="en-US"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9691"/>
            <a:ext cx="8229600" cy="1143000"/>
          </a:xfrm>
        </p:spPr>
        <p:txBody>
          <a:bodyPr/>
          <a:lstStyle/>
          <a:p>
            <a:r>
              <a:rPr lang="en-US" sz="3600" dirty="0"/>
              <a:t>Cultures are different </a:t>
            </a:r>
            <a:r>
              <a:rPr lang="is-IS" sz="3600" dirty="0"/>
              <a:t>…</a:t>
            </a:r>
            <a:r>
              <a:rPr lang="en-US" sz="3600" dirty="0"/>
              <a:t>. Talcott Parsons</a:t>
            </a:r>
            <a:br>
              <a:rPr lang="en-US" sz="3600" dirty="0"/>
            </a:br>
            <a:endParaRPr lang="en-US" sz="3600" dirty="0"/>
          </a:p>
        </p:txBody>
      </p:sp>
      <p:sp>
        <p:nvSpPr>
          <p:cNvPr id="3" name="Content Placeholder 2"/>
          <p:cNvSpPr>
            <a:spLocks noGrp="1"/>
          </p:cNvSpPr>
          <p:nvPr>
            <p:ph idx="1"/>
          </p:nvPr>
        </p:nvSpPr>
        <p:spPr>
          <a:xfrm>
            <a:off x="457200" y="1542691"/>
            <a:ext cx="8229600" cy="4525963"/>
          </a:xfrm>
        </p:spPr>
        <p:txBody>
          <a:bodyPr/>
          <a:lstStyle/>
          <a:p>
            <a:r>
              <a:rPr lang="en-US" i="1" dirty="0">
                <a:solidFill>
                  <a:srgbClr val="FF0000"/>
                </a:solidFill>
              </a:rPr>
              <a:t>Talcott Parsons </a:t>
            </a:r>
            <a:r>
              <a:rPr lang="en-US" dirty="0"/>
              <a:t>(December 13, 1902 – May 8, 1979) was an American sociologist of the classical tradition, best known for his social action theory and structural functionalism. Parsons is considered one of the most influential figures in the development of sociology in the 20th century.</a:t>
            </a:r>
          </a:p>
          <a:p>
            <a:pPr algn="r"/>
            <a:r>
              <a:rPr lang="en-US" sz="2400" dirty="0"/>
              <a:t>Wikipedia</a:t>
            </a:r>
          </a:p>
          <a:p>
            <a:endParaRPr lang="en-US" dirty="0"/>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pic>
        <p:nvPicPr>
          <p:cNvPr id="5" name="Picture 4"/>
          <p:cNvPicPr>
            <a:picLocks noChangeAspect="1"/>
          </p:cNvPicPr>
          <p:nvPr/>
        </p:nvPicPr>
        <p:blipFill>
          <a:blip r:embed="rId2"/>
          <a:stretch>
            <a:fillRect/>
          </a:stretch>
        </p:blipFill>
        <p:spPr>
          <a:xfrm>
            <a:off x="5791200" y="4986310"/>
            <a:ext cx="1298561" cy="1524132"/>
          </a:xfrm>
          <a:prstGeom prst="rect">
            <a:avLst/>
          </a:prstGeom>
        </p:spPr>
      </p:pic>
      <p:sp>
        <p:nvSpPr>
          <p:cNvPr id="6" name="Slide Number Placeholder 5">
            <a:extLst>
              <a:ext uri="{FF2B5EF4-FFF2-40B4-BE49-F238E27FC236}">
                <a16:creationId xmlns:a16="http://schemas.microsoft.com/office/drawing/2014/main" id="{C048EA4B-F255-4EEE-9E69-F973EE01B933}"/>
              </a:ext>
            </a:extLst>
          </p:cNvPr>
          <p:cNvSpPr>
            <a:spLocks noGrp="1"/>
          </p:cNvSpPr>
          <p:nvPr>
            <p:ph type="sldNum" sz="quarter" idx="12"/>
          </p:nvPr>
        </p:nvSpPr>
        <p:spPr/>
        <p:txBody>
          <a:bodyPr/>
          <a:lstStyle/>
          <a:p>
            <a:fld id="{EDC940D2-3873-354C-BE69-FB1E39A1232E}" type="slidenum">
              <a:rPr lang="en-US" altLang="en-US" smtClean="0"/>
              <a:pPr/>
              <a:t>22</a:t>
            </a:fld>
            <a:r>
              <a:rPr lang="en-US" altLang="en-US"/>
              <a:t> / 60</a:t>
            </a:r>
            <a:endParaRPr lang="en-US" altLang="en-US" dirty="0"/>
          </a:p>
        </p:txBody>
      </p:sp>
    </p:spTree>
    <p:extLst>
      <p:ext uri="{BB962C8B-B14F-4D97-AF65-F5344CB8AC3E}">
        <p14:creationId xmlns:p14="http://schemas.microsoft.com/office/powerpoint/2010/main" val="32765519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Talcott Parsons</a:t>
            </a:r>
          </a:p>
        </p:txBody>
      </p:sp>
      <p:sp>
        <p:nvSpPr>
          <p:cNvPr id="3" name="Content Placeholder 2"/>
          <p:cNvSpPr>
            <a:spLocks noGrp="1"/>
          </p:cNvSpPr>
          <p:nvPr>
            <p:ph idx="1"/>
          </p:nvPr>
        </p:nvSpPr>
        <p:spPr/>
        <p:txBody>
          <a:bodyPr/>
          <a:lstStyle/>
          <a:p>
            <a:pPr fontAlgn="auto">
              <a:spcBef>
                <a:spcPts val="0"/>
              </a:spcBef>
              <a:spcAft>
                <a:spcPts val="0"/>
              </a:spcAft>
              <a:defRPr/>
            </a:pPr>
            <a:r>
              <a:rPr lang="en-US" dirty="0"/>
              <a:t>Parsons suggested a framework for addressing those elements that deal with how people relate to each other.</a:t>
            </a:r>
          </a:p>
          <a:p>
            <a:pPr marL="457200" lvl="1" indent="0" eaLnBrk="1" fontAlgn="auto" hangingPunct="1">
              <a:spcAft>
                <a:spcPts val="0"/>
              </a:spcAft>
              <a:buNone/>
              <a:defRPr/>
            </a:pPr>
            <a:r>
              <a:rPr lang="en-US" i="1" dirty="0">
                <a:solidFill>
                  <a:srgbClr val="FF0000"/>
                </a:solidFill>
              </a:rPr>
              <a:t>Universalism vs. Particularism</a:t>
            </a:r>
          </a:p>
          <a:p>
            <a:pPr marL="457200" lvl="1" indent="0" eaLnBrk="1" fontAlgn="auto" hangingPunct="1">
              <a:spcAft>
                <a:spcPts val="0"/>
              </a:spcAft>
              <a:buNone/>
              <a:defRPr/>
            </a:pPr>
            <a:r>
              <a:rPr lang="en-US" i="1" dirty="0">
                <a:solidFill>
                  <a:srgbClr val="FF0000"/>
                </a:solidFill>
              </a:rPr>
              <a:t>Individualism vs. Communitarism</a:t>
            </a:r>
          </a:p>
          <a:p>
            <a:pPr marL="457200" lvl="1" indent="0" eaLnBrk="1" fontAlgn="auto" hangingPunct="1">
              <a:spcAft>
                <a:spcPts val="0"/>
              </a:spcAft>
              <a:buNone/>
              <a:defRPr/>
            </a:pPr>
            <a:r>
              <a:rPr lang="en-US" i="1" dirty="0">
                <a:solidFill>
                  <a:srgbClr val="FF0000"/>
                </a:solidFill>
              </a:rPr>
              <a:t>Neutral vs. Emotional</a:t>
            </a:r>
          </a:p>
          <a:p>
            <a:pPr marL="457200" lvl="1" indent="0" eaLnBrk="1" fontAlgn="auto" hangingPunct="1">
              <a:spcAft>
                <a:spcPts val="0"/>
              </a:spcAft>
              <a:buNone/>
              <a:defRPr/>
            </a:pPr>
            <a:r>
              <a:rPr lang="en-US" i="1" dirty="0">
                <a:solidFill>
                  <a:srgbClr val="FF0000"/>
                </a:solidFill>
              </a:rPr>
              <a:t>Specific vs. Diffuse</a:t>
            </a:r>
          </a:p>
          <a:p>
            <a:pPr marL="457200" lvl="1" indent="0" eaLnBrk="1" fontAlgn="auto" hangingPunct="1">
              <a:spcAft>
                <a:spcPts val="0"/>
              </a:spcAft>
              <a:buNone/>
              <a:defRPr/>
            </a:pPr>
            <a:r>
              <a:rPr lang="en-US" i="1" dirty="0">
                <a:solidFill>
                  <a:srgbClr val="FF0000"/>
                </a:solidFill>
              </a:rPr>
              <a:t>Achievement vs. Ascription</a:t>
            </a:r>
            <a:r>
              <a:rPr lang="en-US" dirty="0"/>
              <a:t> </a:t>
            </a:r>
          </a:p>
          <a:p>
            <a:pPr lvl="1" eaLnBrk="1" fontAlgn="auto" hangingPunct="1">
              <a:spcAft>
                <a:spcPts val="0"/>
              </a:spcAft>
              <a:defRPr/>
            </a:pPr>
            <a:endParaRPr lang="en-US" dirty="0"/>
          </a:p>
          <a:p>
            <a:pPr algn="r" fontAlgn="auto">
              <a:spcBef>
                <a:spcPts val="0"/>
              </a:spcBef>
              <a:spcAft>
                <a:spcPts val="0"/>
              </a:spcAft>
              <a:defRPr/>
            </a:pPr>
            <a:r>
              <a:rPr lang="en-US" sz="1900" dirty="0"/>
              <a:t>Parsons, T … </a:t>
            </a:r>
            <a:r>
              <a:rPr lang="en-US" sz="1900" u="sng" dirty="0"/>
              <a:t>The Social System</a:t>
            </a:r>
            <a:r>
              <a:rPr lang="en-US" sz="1900" dirty="0"/>
              <a:t>, Free Press, New York, 1951</a:t>
            </a:r>
          </a:p>
          <a:p>
            <a:endParaRPr lang="en-US" dirty="0"/>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pic>
        <p:nvPicPr>
          <p:cNvPr id="5" name="Picture 4"/>
          <p:cNvPicPr>
            <a:picLocks noChangeAspect="1"/>
          </p:cNvPicPr>
          <p:nvPr/>
        </p:nvPicPr>
        <p:blipFill>
          <a:blip r:embed="rId2"/>
          <a:stretch>
            <a:fillRect/>
          </a:stretch>
        </p:blipFill>
        <p:spPr>
          <a:xfrm>
            <a:off x="7620000" y="29497"/>
            <a:ext cx="1298561" cy="1524132"/>
          </a:xfrm>
          <a:prstGeom prst="rect">
            <a:avLst/>
          </a:prstGeom>
        </p:spPr>
      </p:pic>
      <p:sp>
        <p:nvSpPr>
          <p:cNvPr id="6" name="Slide Number Placeholder 5">
            <a:extLst>
              <a:ext uri="{FF2B5EF4-FFF2-40B4-BE49-F238E27FC236}">
                <a16:creationId xmlns:a16="http://schemas.microsoft.com/office/drawing/2014/main" id="{4F4FCD4B-F7A7-4678-B711-388547FF567E}"/>
              </a:ext>
            </a:extLst>
          </p:cNvPr>
          <p:cNvSpPr>
            <a:spLocks noGrp="1"/>
          </p:cNvSpPr>
          <p:nvPr>
            <p:ph type="sldNum" sz="quarter" idx="12"/>
          </p:nvPr>
        </p:nvSpPr>
        <p:spPr/>
        <p:txBody>
          <a:bodyPr/>
          <a:lstStyle/>
          <a:p>
            <a:fld id="{EDC940D2-3873-354C-BE69-FB1E39A1232E}" type="slidenum">
              <a:rPr lang="en-US" altLang="en-US" smtClean="0"/>
              <a:pPr/>
              <a:t>23</a:t>
            </a:fld>
            <a:r>
              <a:rPr lang="en-US" altLang="en-US"/>
              <a:t> / 60</a:t>
            </a:r>
            <a:endParaRPr lang="en-US" altLang="en-US" dirty="0"/>
          </a:p>
        </p:txBody>
      </p:sp>
    </p:spTree>
    <p:extLst>
      <p:ext uri="{BB962C8B-B14F-4D97-AF65-F5344CB8AC3E}">
        <p14:creationId xmlns:p14="http://schemas.microsoft.com/office/powerpoint/2010/main" val="13016004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6653"/>
            <a:ext cx="8229600" cy="1143000"/>
          </a:xfrm>
        </p:spPr>
        <p:txBody>
          <a:bodyPr/>
          <a:lstStyle/>
          <a:p>
            <a:r>
              <a:rPr lang="en-US" sz="3600" dirty="0"/>
              <a:t>Cultures are Different </a:t>
            </a:r>
            <a:r>
              <a:rPr lang="is-IS" sz="3600" dirty="0"/>
              <a:t>…</a:t>
            </a:r>
            <a:r>
              <a:rPr lang="en-US" sz="3600" dirty="0"/>
              <a:t>. Fons Trompenaars</a:t>
            </a:r>
          </a:p>
        </p:txBody>
      </p:sp>
      <p:sp>
        <p:nvSpPr>
          <p:cNvPr id="3" name="Content Placeholder 2"/>
          <p:cNvSpPr>
            <a:spLocks noGrp="1"/>
          </p:cNvSpPr>
          <p:nvPr>
            <p:ph idx="1"/>
          </p:nvPr>
        </p:nvSpPr>
        <p:spPr/>
        <p:txBody>
          <a:bodyPr/>
          <a:lstStyle/>
          <a:p>
            <a:r>
              <a:rPr lang="en-US" i="1" dirty="0" err="1">
                <a:solidFill>
                  <a:srgbClr val="FF0000"/>
                </a:solidFill>
              </a:rPr>
              <a:t>Alfonsus</a:t>
            </a:r>
            <a:r>
              <a:rPr lang="en-US" i="1" dirty="0">
                <a:solidFill>
                  <a:srgbClr val="FF0000"/>
                </a:solidFill>
              </a:rPr>
              <a:t> </a:t>
            </a:r>
            <a:r>
              <a:rPr lang="en-US" i="1" dirty="0" err="1">
                <a:solidFill>
                  <a:srgbClr val="FF0000"/>
                </a:solidFill>
              </a:rPr>
              <a:t>Fons</a:t>
            </a:r>
            <a:r>
              <a:rPr lang="en-US" i="1" dirty="0">
                <a:solidFill>
                  <a:srgbClr val="FF0000"/>
                </a:solidFill>
              </a:rPr>
              <a:t> Trompenaars </a:t>
            </a:r>
            <a:r>
              <a:rPr lang="en-US" dirty="0"/>
              <a:t>(born 1953, Amsterdam) is a Dutch-French organizational theorist, management consultant, and author in the field of cross-cultural communication, known for the development of Trompenaars' model of national culture differences.</a:t>
            </a:r>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pic>
        <p:nvPicPr>
          <p:cNvPr id="5" name="Picture 4"/>
          <p:cNvPicPr>
            <a:picLocks noChangeAspect="1"/>
          </p:cNvPicPr>
          <p:nvPr/>
        </p:nvPicPr>
        <p:blipFill>
          <a:blip r:embed="rId2"/>
          <a:stretch>
            <a:fillRect/>
          </a:stretch>
        </p:blipFill>
        <p:spPr>
          <a:xfrm>
            <a:off x="6781800" y="5041781"/>
            <a:ext cx="1079086" cy="1475360"/>
          </a:xfrm>
          <a:prstGeom prst="rect">
            <a:avLst/>
          </a:prstGeom>
        </p:spPr>
      </p:pic>
      <p:sp>
        <p:nvSpPr>
          <p:cNvPr id="6" name="Slide Number Placeholder 5">
            <a:extLst>
              <a:ext uri="{FF2B5EF4-FFF2-40B4-BE49-F238E27FC236}">
                <a16:creationId xmlns:a16="http://schemas.microsoft.com/office/drawing/2014/main" id="{01368FC8-066A-4B26-8B80-CBCEC496C3A2}"/>
              </a:ext>
            </a:extLst>
          </p:cNvPr>
          <p:cNvSpPr>
            <a:spLocks noGrp="1"/>
          </p:cNvSpPr>
          <p:nvPr>
            <p:ph type="sldNum" sz="quarter" idx="12"/>
          </p:nvPr>
        </p:nvSpPr>
        <p:spPr/>
        <p:txBody>
          <a:bodyPr/>
          <a:lstStyle/>
          <a:p>
            <a:fld id="{EDC940D2-3873-354C-BE69-FB1E39A1232E}" type="slidenum">
              <a:rPr lang="en-US" altLang="en-US" smtClean="0"/>
              <a:pPr/>
              <a:t>24</a:t>
            </a:fld>
            <a:r>
              <a:rPr lang="en-US" altLang="en-US"/>
              <a:t> / 60</a:t>
            </a:r>
            <a:endParaRPr lang="en-US" altLang="en-US" dirty="0"/>
          </a:p>
        </p:txBody>
      </p:sp>
    </p:spTree>
    <p:extLst>
      <p:ext uri="{BB962C8B-B14F-4D97-AF65-F5344CB8AC3E}">
        <p14:creationId xmlns:p14="http://schemas.microsoft.com/office/powerpoint/2010/main" val="22215390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Cultures are Different </a:t>
            </a:r>
            <a:r>
              <a:rPr lang="is-IS" sz="3600" dirty="0"/>
              <a:t>…</a:t>
            </a:r>
            <a:r>
              <a:rPr lang="en-US" sz="3600" dirty="0"/>
              <a:t> Geert Hofstede</a:t>
            </a:r>
          </a:p>
        </p:txBody>
      </p:sp>
      <p:sp>
        <p:nvSpPr>
          <p:cNvPr id="3" name="Content Placeholder 2"/>
          <p:cNvSpPr>
            <a:spLocks noGrp="1"/>
          </p:cNvSpPr>
          <p:nvPr>
            <p:ph idx="1"/>
          </p:nvPr>
        </p:nvSpPr>
        <p:spPr/>
        <p:txBody>
          <a:bodyPr/>
          <a:lstStyle/>
          <a:p>
            <a:r>
              <a:rPr lang="en-US" i="1" dirty="0">
                <a:solidFill>
                  <a:srgbClr val="FF0000"/>
                </a:solidFill>
              </a:rPr>
              <a:t>Gerard Hendrik (Geert) Hofstede </a:t>
            </a:r>
            <a:r>
              <a:rPr lang="en-US" dirty="0"/>
              <a:t>(born 2 October 1928) is a Dutch social psychologist, former IBM employee, and Professor Emeritus of Organizational Anthropology and International Management at Maastricht University in the Netherlands, well known for his pioneering research on cross-cultural groups and organizations.</a:t>
            </a:r>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pic>
        <p:nvPicPr>
          <p:cNvPr id="5" name="Picture 4"/>
          <p:cNvPicPr>
            <a:picLocks noChangeAspect="1"/>
          </p:cNvPicPr>
          <p:nvPr/>
        </p:nvPicPr>
        <p:blipFill>
          <a:blip r:embed="rId2"/>
          <a:stretch>
            <a:fillRect/>
          </a:stretch>
        </p:blipFill>
        <p:spPr>
          <a:xfrm>
            <a:off x="7467600" y="5333868"/>
            <a:ext cx="1414395" cy="1524132"/>
          </a:xfrm>
          <a:prstGeom prst="rect">
            <a:avLst/>
          </a:prstGeom>
        </p:spPr>
      </p:pic>
      <p:sp>
        <p:nvSpPr>
          <p:cNvPr id="6" name="Slide Number Placeholder 5">
            <a:extLst>
              <a:ext uri="{FF2B5EF4-FFF2-40B4-BE49-F238E27FC236}">
                <a16:creationId xmlns:a16="http://schemas.microsoft.com/office/drawing/2014/main" id="{7EB4D165-68F3-4CEE-8960-8906D2DB1DB5}"/>
              </a:ext>
            </a:extLst>
          </p:cNvPr>
          <p:cNvSpPr>
            <a:spLocks noGrp="1"/>
          </p:cNvSpPr>
          <p:nvPr>
            <p:ph type="sldNum" sz="quarter" idx="12"/>
          </p:nvPr>
        </p:nvSpPr>
        <p:spPr/>
        <p:txBody>
          <a:bodyPr/>
          <a:lstStyle/>
          <a:p>
            <a:fld id="{EDC940D2-3873-354C-BE69-FB1E39A1232E}" type="slidenum">
              <a:rPr lang="en-US" altLang="en-US" smtClean="0"/>
              <a:pPr/>
              <a:t>25</a:t>
            </a:fld>
            <a:r>
              <a:rPr lang="en-US" altLang="en-US"/>
              <a:t> / 60</a:t>
            </a:r>
            <a:endParaRPr lang="en-US" altLang="en-US" dirty="0"/>
          </a:p>
        </p:txBody>
      </p:sp>
    </p:spTree>
    <p:extLst>
      <p:ext uri="{BB962C8B-B14F-4D97-AF65-F5344CB8AC3E}">
        <p14:creationId xmlns:p14="http://schemas.microsoft.com/office/powerpoint/2010/main" val="7817272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  Richard A. Navarro 2019</a:t>
            </a:r>
            <a:endParaRPr lang="en-US" dirty="0"/>
          </a:p>
        </p:txBody>
      </p:sp>
      <p:sp>
        <p:nvSpPr>
          <p:cNvPr id="5" name="Title 1"/>
          <p:cNvSpPr>
            <a:spLocks noGrp="1"/>
          </p:cNvSpPr>
          <p:nvPr/>
        </p:nvSpPr>
        <p:spPr>
          <a:xfrm>
            <a:off x="457200" y="175419"/>
            <a:ext cx="8229600" cy="1143000"/>
          </a:xfrm>
          <a:prstGeom prst="rect">
            <a:avLst/>
          </a:prstGeom>
        </p:spPr>
        <p:txBody>
          <a:bodyPr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fontAlgn="auto">
              <a:spcAft>
                <a:spcPts val="0"/>
              </a:spcAft>
              <a:defRPr/>
            </a:pPr>
            <a:r>
              <a:rPr lang="en-US" sz="3600" b="0" dirty="0">
                <a:solidFill>
                  <a:schemeClr val="tx1"/>
                </a:solidFill>
                <a:effectLst/>
                <a:latin typeface="Bookman Old Style" panose="02050604050505020204" pitchFamily="18" charset="0"/>
              </a:rPr>
              <a:t>Cultures are Different </a:t>
            </a:r>
            <a:r>
              <a:rPr lang="is-IS" sz="3600" b="0" dirty="0">
                <a:solidFill>
                  <a:schemeClr val="tx1"/>
                </a:solidFill>
                <a:effectLst/>
                <a:latin typeface="Bookman Old Style" panose="02050604050505020204" pitchFamily="18" charset="0"/>
              </a:rPr>
              <a:t>…</a:t>
            </a:r>
            <a:r>
              <a:rPr lang="en-US" sz="3600" b="0" dirty="0">
                <a:solidFill>
                  <a:schemeClr val="tx1"/>
                </a:solidFill>
                <a:effectLst/>
                <a:latin typeface="Bookman Old Style" panose="02050604050505020204" pitchFamily="18" charset="0"/>
              </a:rPr>
              <a:t>. Geert Hofstede</a:t>
            </a:r>
            <a:endParaRPr lang="en-US" sz="3600" b="0" dirty="0">
              <a:solidFill>
                <a:schemeClr val="tx1"/>
              </a:solidFill>
              <a:effectLst/>
              <a:latin typeface="Bookman Old Style" panose="02050604050505020204" pitchFamily="18" charset="0"/>
              <a:cs typeface="Arial" pitchFamily="34" charset="0"/>
            </a:endParaRPr>
          </a:p>
        </p:txBody>
      </p:sp>
      <p:sp>
        <p:nvSpPr>
          <p:cNvPr id="11268" name="Content Placeholder 2"/>
          <p:cNvSpPr>
            <a:spLocks noGrp="1"/>
          </p:cNvSpPr>
          <p:nvPr/>
        </p:nvSpPr>
        <p:spPr bwMode="auto">
          <a:xfrm>
            <a:off x="1905000" y="3606800"/>
            <a:ext cx="5715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47688" indent="-411163">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buClr>
                <a:srgbClr val="F9F9F9"/>
              </a:buClr>
              <a:buSzPct val="80000"/>
              <a:buFont typeface="Wingdings" charset="2"/>
              <a:buChar char="Ø"/>
            </a:pPr>
            <a:r>
              <a:rPr lang="en-US" altLang="en-US" sz="2800" i="1" dirty="0">
                <a:solidFill>
                  <a:srgbClr val="FF0000"/>
                </a:solidFill>
                <a:latin typeface="Bookman Old Style" panose="02050604050505020204" pitchFamily="18" charset="0"/>
                <a:ea typeface="Arial" charset="0"/>
                <a:cs typeface="Arial" charset="0"/>
              </a:rPr>
              <a:t>Universalism vs Collectivism</a:t>
            </a:r>
          </a:p>
          <a:p>
            <a:pPr>
              <a:buClr>
                <a:srgbClr val="F9F9F9"/>
              </a:buClr>
              <a:buSzPct val="80000"/>
              <a:buFont typeface="Wingdings" charset="2"/>
              <a:buChar char="Ø"/>
            </a:pPr>
            <a:r>
              <a:rPr lang="en-US" altLang="en-US" sz="2800" i="1" dirty="0">
                <a:solidFill>
                  <a:srgbClr val="FF0000"/>
                </a:solidFill>
                <a:latin typeface="Bookman Old Style" panose="02050604050505020204" pitchFamily="18" charset="0"/>
                <a:ea typeface="Arial" charset="0"/>
                <a:cs typeface="Arial" charset="0"/>
              </a:rPr>
              <a:t>Uncertainty Avoidance</a:t>
            </a:r>
          </a:p>
          <a:p>
            <a:pPr>
              <a:buClr>
                <a:srgbClr val="F9F9F9"/>
              </a:buClr>
              <a:buSzPct val="80000"/>
              <a:buFont typeface="Wingdings" charset="2"/>
              <a:buChar char="Ø"/>
            </a:pPr>
            <a:r>
              <a:rPr lang="en-US" altLang="en-US" sz="2800" i="1" dirty="0">
                <a:solidFill>
                  <a:srgbClr val="FF0000"/>
                </a:solidFill>
                <a:latin typeface="Bookman Old Style" panose="02050604050505020204" pitchFamily="18" charset="0"/>
                <a:ea typeface="Arial" charset="0"/>
                <a:cs typeface="Arial" charset="0"/>
              </a:rPr>
              <a:t>Masculinity vs Feminism</a:t>
            </a:r>
          </a:p>
          <a:p>
            <a:pPr>
              <a:buClr>
                <a:srgbClr val="F9F9F9"/>
              </a:buClr>
              <a:buSzPct val="80000"/>
              <a:buFont typeface="Wingdings" charset="2"/>
              <a:buChar char="Ø"/>
            </a:pPr>
            <a:r>
              <a:rPr lang="en-US" altLang="en-US" sz="2800" i="1" dirty="0">
                <a:solidFill>
                  <a:srgbClr val="FF0000"/>
                </a:solidFill>
                <a:latin typeface="Bookman Old Style" panose="02050604050505020204" pitchFamily="18" charset="0"/>
                <a:ea typeface="Arial" charset="0"/>
                <a:cs typeface="Arial" charset="0"/>
              </a:rPr>
              <a:t>Power Distance</a:t>
            </a:r>
          </a:p>
        </p:txBody>
      </p:sp>
      <p:sp>
        <p:nvSpPr>
          <p:cNvPr id="11269" name="Footer Placeholder 3"/>
          <p:cNvSpPr>
            <a:spLocks noGrp="1"/>
          </p:cNvSpPr>
          <p:nvPr/>
        </p:nvSpPr>
        <p:spPr bwMode="auto">
          <a:xfrm>
            <a:off x="3124200" y="631666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lgn="ctr">
              <a:spcBef>
                <a:spcPct val="0"/>
              </a:spcBef>
              <a:buFontTx/>
              <a:buNone/>
            </a:pPr>
            <a:endParaRPr lang="en-US" altLang="en-US" sz="1200" dirty="0">
              <a:solidFill>
                <a:srgbClr val="BCBCBC"/>
              </a:solidFill>
              <a:latin typeface="Book Antiqua" charset="0"/>
            </a:endParaRPr>
          </a:p>
        </p:txBody>
      </p:sp>
      <p:sp>
        <p:nvSpPr>
          <p:cNvPr id="8" name="Content Placeholder 2"/>
          <p:cNvSpPr txBox="1">
            <a:spLocks/>
          </p:cNvSpPr>
          <p:nvPr/>
        </p:nvSpPr>
        <p:spPr>
          <a:xfrm>
            <a:off x="457200" y="1501775"/>
            <a:ext cx="5867400" cy="2133600"/>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8640" indent="-411480" fontAlgn="auto">
              <a:spcBef>
                <a:spcPct val="20000"/>
              </a:spcBef>
              <a:spcAft>
                <a:spcPts val="0"/>
              </a:spcAft>
              <a:buClr>
                <a:schemeClr val="tx1">
                  <a:shade val="95000"/>
                </a:schemeClr>
              </a:buClr>
              <a:buSzPct val="80000"/>
              <a:buFont typeface="Wingdings" pitchFamily="2" charset="2"/>
              <a:buNone/>
              <a:defRPr/>
            </a:pPr>
            <a:r>
              <a:rPr lang="en-US" sz="2800" dirty="0"/>
              <a:t> </a:t>
            </a:r>
            <a:r>
              <a:rPr lang="en-US" sz="3200" dirty="0">
                <a:latin typeface="Bookman Old Style" panose="02050604050505020204" pitchFamily="18" charset="0"/>
                <a:cs typeface="Arial" pitchFamily="34" charset="0"/>
              </a:rPr>
              <a:t>Hofstede defined four major cultural domains to characterize people’s attitudes and behaviors</a:t>
            </a:r>
            <a:endParaRPr lang="en-US" sz="2800" dirty="0">
              <a:latin typeface="Bookman Old Style" panose="02050604050505020204" pitchFamily="18" charset="0"/>
              <a:cs typeface="Arial" pitchFamily="34" charset="0"/>
            </a:endParaRPr>
          </a:p>
        </p:txBody>
      </p:sp>
      <p:pic>
        <p:nvPicPr>
          <p:cNvPr id="9" name="Picture 8" descr="hofstede ... FINAL.jpg"/>
          <p:cNvPicPr>
            <a:picLocks noChangeAspect="1"/>
          </p:cNvPicPr>
          <p:nvPr/>
        </p:nvPicPr>
        <p:blipFill>
          <a:blip r:embed="rId2" cstate="print"/>
          <a:stretch>
            <a:fillRect/>
          </a:stretch>
        </p:blipFill>
        <p:spPr>
          <a:xfrm flipH="1">
            <a:off x="6324600" y="1295400"/>
            <a:ext cx="1724025" cy="1847850"/>
          </a:xfrm>
          <a:prstGeom prst="ellipse">
            <a:avLst/>
          </a:prstGeom>
          <a:ln>
            <a:noFill/>
          </a:ln>
          <a:effectLst>
            <a:softEdge rad="112500"/>
          </a:effectLst>
        </p:spPr>
      </p:pic>
      <p:sp>
        <p:nvSpPr>
          <p:cNvPr id="2" name="TextBox 1">
            <a:extLst>
              <a:ext uri="{FF2B5EF4-FFF2-40B4-BE49-F238E27FC236}">
                <a16:creationId xmlns:a16="http://schemas.microsoft.com/office/drawing/2014/main" id="{9C7AF233-7C9E-493C-8A0C-B582952162E9}"/>
              </a:ext>
            </a:extLst>
          </p:cNvPr>
          <p:cNvSpPr txBox="1"/>
          <p:nvPr/>
        </p:nvSpPr>
        <p:spPr>
          <a:xfrm>
            <a:off x="1028700" y="5624165"/>
            <a:ext cx="7353300" cy="954107"/>
          </a:xfrm>
          <a:prstGeom prst="rect">
            <a:avLst/>
          </a:prstGeom>
          <a:noFill/>
        </p:spPr>
        <p:txBody>
          <a:bodyPr wrap="square" rtlCol="0">
            <a:spAutoFit/>
          </a:bodyPr>
          <a:lstStyle/>
          <a:p>
            <a:r>
              <a:rPr lang="en-US" sz="2800" dirty="0">
                <a:latin typeface="Bookman Old Style" panose="02050604050505020204" pitchFamily="18" charset="0"/>
              </a:rPr>
              <a:t>Two other “domains” have been subsequently defined</a:t>
            </a:r>
          </a:p>
        </p:txBody>
      </p:sp>
      <p:sp>
        <p:nvSpPr>
          <p:cNvPr id="3" name="Rectangle: Rounded Corners 2">
            <a:extLst>
              <a:ext uri="{FF2B5EF4-FFF2-40B4-BE49-F238E27FC236}">
                <a16:creationId xmlns:a16="http://schemas.microsoft.com/office/drawing/2014/main" id="{AE7D568F-E25A-4AEF-982C-DFB8C878B226}"/>
              </a:ext>
            </a:extLst>
          </p:cNvPr>
          <p:cNvSpPr/>
          <p:nvPr/>
        </p:nvSpPr>
        <p:spPr>
          <a:xfrm rot="19948191">
            <a:off x="777331" y="1770684"/>
            <a:ext cx="7750440" cy="330715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Spoiler Alert … These thoughts ought to be considered as guides … not absolutes … they are a way to think about and understand inter-cultural relationships … they are </a:t>
            </a:r>
            <a:r>
              <a:rPr lang="en-US" sz="3200" b="1" i="1" dirty="0"/>
              <a:t>NOT</a:t>
            </a:r>
            <a:r>
              <a:rPr lang="en-US" sz="3200" dirty="0"/>
              <a:t> hard and fast rules</a:t>
            </a:r>
          </a:p>
        </p:txBody>
      </p:sp>
      <p:sp>
        <p:nvSpPr>
          <p:cNvPr id="7" name="Slide Number Placeholder 6">
            <a:extLst>
              <a:ext uri="{FF2B5EF4-FFF2-40B4-BE49-F238E27FC236}">
                <a16:creationId xmlns:a16="http://schemas.microsoft.com/office/drawing/2014/main" id="{58A75F13-ABE2-457F-8939-3D52E316BEA6}"/>
              </a:ext>
            </a:extLst>
          </p:cNvPr>
          <p:cNvSpPr>
            <a:spLocks noGrp="1"/>
          </p:cNvSpPr>
          <p:nvPr>
            <p:ph type="sldNum" sz="quarter" idx="12"/>
          </p:nvPr>
        </p:nvSpPr>
        <p:spPr/>
        <p:txBody>
          <a:bodyPr/>
          <a:lstStyle/>
          <a:p>
            <a:fld id="{2C12D142-BB37-6041-ACEC-61C370F9F92E}" type="slidenum">
              <a:rPr lang="en-US" altLang="en-US" smtClean="0"/>
              <a:pPr/>
              <a:t>26</a:t>
            </a:fld>
            <a:r>
              <a:rPr lang="en-US" altLang="en-US"/>
              <a:t>/60</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Individualism vs Collectivism</a:t>
            </a:r>
          </a:p>
        </p:txBody>
      </p:sp>
      <p:sp>
        <p:nvSpPr>
          <p:cNvPr id="3" name="Content Placeholder 2"/>
          <p:cNvSpPr>
            <a:spLocks noGrp="1"/>
          </p:cNvSpPr>
          <p:nvPr>
            <p:ph idx="1"/>
          </p:nvPr>
        </p:nvSpPr>
        <p:spPr>
          <a:xfrm>
            <a:off x="449826" y="1415180"/>
            <a:ext cx="8229600" cy="4525963"/>
          </a:xfrm>
        </p:spPr>
        <p:txBody>
          <a:bodyPr/>
          <a:lstStyle/>
          <a:p>
            <a:r>
              <a:rPr lang="en-US" sz="2400" dirty="0"/>
              <a:t>“ </a:t>
            </a:r>
            <a:r>
              <a:rPr lang="en-US" sz="2400" b="1" i="1" dirty="0">
                <a:solidFill>
                  <a:srgbClr val="FF0000"/>
                </a:solidFill>
              </a:rPr>
              <a:t>Individualism</a:t>
            </a:r>
            <a:r>
              <a:rPr lang="en-US" sz="2400" dirty="0"/>
              <a:t>  can be defined as </a:t>
            </a:r>
            <a:r>
              <a:rPr lang="en-US" sz="2400" i="1" dirty="0"/>
              <a:t>a preference for a loosely-knit social framework in which individuals are expected to take care of only themselves and their immediate families</a:t>
            </a:r>
            <a:r>
              <a:rPr lang="en-US" sz="2400" dirty="0"/>
              <a:t>. </a:t>
            </a:r>
          </a:p>
          <a:p>
            <a:r>
              <a:rPr lang="en-US" sz="2400" dirty="0"/>
              <a:t>“ </a:t>
            </a:r>
            <a:r>
              <a:rPr lang="en-US" sz="2400" b="1" i="1" dirty="0">
                <a:solidFill>
                  <a:srgbClr val="FF0000"/>
                </a:solidFill>
              </a:rPr>
              <a:t>Collectivism</a:t>
            </a:r>
            <a:r>
              <a:rPr lang="en-US" sz="2400" dirty="0"/>
              <a:t>  represents </a:t>
            </a:r>
            <a:r>
              <a:rPr lang="en-US" sz="2400" i="1" dirty="0"/>
              <a:t>a preference for a tightly-knit framework in society in which individuals can expect their relatives or members of a particular in-group to look after them in exchange for unquestioning loyalty</a:t>
            </a:r>
            <a:r>
              <a:rPr lang="en-US" sz="2400" dirty="0"/>
              <a:t>. A society's position on this dimension is reflected in whether people’s self-image is defined in terms of “I” or “we.””</a:t>
            </a:r>
          </a:p>
          <a:p>
            <a:pPr algn="r"/>
            <a:r>
              <a:rPr lang="en-US" sz="1600" dirty="0"/>
              <a:t>Gerte Hofstede Institute</a:t>
            </a:r>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sp>
        <p:nvSpPr>
          <p:cNvPr id="5" name="Slide Number Placeholder 4">
            <a:extLst>
              <a:ext uri="{FF2B5EF4-FFF2-40B4-BE49-F238E27FC236}">
                <a16:creationId xmlns:a16="http://schemas.microsoft.com/office/drawing/2014/main" id="{74AD860E-3184-4EF8-931A-66BE75B31832}"/>
              </a:ext>
            </a:extLst>
          </p:cNvPr>
          <p:cNvSpPr>
            <a:spLocks noGrp="1"/>
          </p:cNvSpPr>
          <p:nvPr>
            <p:ph type="sldNum" sz="quarter" idx="12"/>
          </p:nvPr>
        </p:nvSpPr>
        <p:spPr/>
        <p:txBody>
          <a:bodyPr/>
          <a:lstStyle/>
          <a:p>
            <a:fld id="{EDC940D2-3873-354C-BE69-FB1E39A1232E}" type="slidenum">
              <a:rPr lang="en-US" altLang="en-US" smtClean="0"/>
              <a:pPr/>
              <a:t>27</a:t>
            </a:fld>
            <a:r>
              <a:rPr lang="en-US" altLang="en-US"/>
              <a:t> / 60</a:t>
            </a:r>
            <a:endParaRPr lang="en-US" altLang="en-US" dirty="0"/>
          </a:p>
        </p:txBody>
      </p:sp>
    </p:spTree>
    <p:extLst>
      <p:ext uri="{BB962C8B-B14F-4D97-AF65-F5344CB8AC3E}">
        <p14:creationId xmlns:p14="http://schemas.microsoft.com/office/powerpoint/2010/main" val="11225424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Individualism vs Collectivism</a:t>
            </a:r>
          </a:p>
        </p:txBody>
      </p:sp>
      <p:sp>
        <p:nvSpPr>
          <p:cNvPr id="3" name="Content Placeholder 2"/>
          <p:cNvSpPr>
            <a:spLocks noGrp="1"/>
          </p:cNvSpPr>
          <p:nvPr>
            <p:ph idx="1"/>
          </p:nvPr>
        </p:nvSpPr>
        <p:spPr>
          <a:xfrm>
            <a:off x="457200" y="1600200"/>
            <a:ext cx="8229600" cy="2282157"/>
          </a:xfrm>
        </p:spPr>
        <p:txBody>
          <a:bodyPr/>
          <a:lstStyle/>
          <a:p>
            <a:r>
              <a:rPr lang="en-US" sz="3600" b="1" i="1" dirty="0">
                <a:solidFill>
                  <a:srgbClr val="FF0000"/>
                </a:solidFill>
              </a:rPr>
              <a:t>Consider this … </a:t>
            </a:r>
          </a:p>
          <a:p>
            <a:r>
              <a:rPr lang="en-US" dirty="0"/>
              <a:t>One of your employees has put too much salt into a batch of beer ..</a:t>
            </a:r>
          </a:p>
          <a:p>
            <a:pPr lvl="1"/>
            <a:r>
              <a:rPr lang="en-US" dirty="0"/>
              <a:t>What do </a:t>
            </a:r>
            <a:r>
              <a:rPr lang="en-US" dirty="0" smtClean="0"/>
              <a:t>you, </a:t>
            </a:r>
            <a:r>
              <a:rPr lang="en-US" dirty="0"/>
              <a:t>as a </a:t>
            </a:r>
            <a:r>
              <a:rPr lang="en-US" dirty="0" smtClean="0"/>
              <a:t>manager, </a:t>
            </a:r>
            <a:r>
              <a:rPr lang="en-US" dirty="0"/>
              <a:t>do?</a:t>
            </a:r>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pic>
        <p:nvPicPr>
          <p:cNvPr id="5" name="Picture 4" descr="Moodle Feedback Activity for Mid-Module Evaluation | Technology ..."/>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76684" y="3997451"/>
            <a:ext cx="3505200" cy="2243805"/>
          </a:xfrm>
          <a:prstGeom prst="rect">
            <a:avLst/>
          </a:prstGeom>
        </p:spPr>
      </p:pic>
      <p:sp>
        <p:nvSpPr>
          <p:cNvPr id="9" name="TextBox 8">
            <a:extLst>
              <a:ext uri="{FF2B5EF4-FFF2-40B4-BE49-F238E27FC236}">
                <a16:creationId xmlns:a16="http://schemas.microsoft.com/office/drawing/2014/main" id="{96FEB230-FEB6-4A0C-A18E-B87BB5F7A855}"/>
              </a:ext>
            </a:extLst>
          </p:cNvPr>
          <p:cNvSpPr txBox="1"/>
          <p:nvPr/>
        </p:nvSpPr>
        <p:spPr>
          <a:xfrm>
            <a:off x="1371600" y="3733800"/>
            <a:ext cx="3505200"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Bookman Old Style" panose="02050604050505020204" pitchFamily="18" charset="0"/>
              </a:rPr>
              <a:t>In a Collectivist culture?</a:t>
            </a:r>
          </a:p>
          <a:p>
            <a:pPr marL="457200" indent="-457200">
              <a:buFont typeface="Arial" panose="020B0604020202020204" pitchFamily="34" charset="0"/>
              <a:buChar char="•"/>
            </a:pPr>
            <a:r>
              <a:rPr lang="en-US" sz="2800" dirty="0">
                <a:latin typeface="Bookman Old Style" panose="02050604050505020204" pitchFamily="18" charset="0"/>
              </a:rPr>
              <a:t>In an Individualist culture?</a:t>
            </a:r>
          </a:p>
        </p:txBody>
      </p:sp>
      <p:sp>
        <p:nvSpPr>
          <p:cNvPr id="6" name="Slide Number Placeholder 5">
            <a:extLst>
              <a:ext uri="{FF2B5EF4-FFF2-40B4-BE49-F238E27FC236}">
                <a16:creationId xmlns:a16="http://schemas.microsoft.com/office/drawing/2014/main" id="{8F39B884-F479-421A-9EEF-12430E0E8015}"/>
              </a:ext>
            </a:extLst>
          </p:cNvPr>
          <p:cNvSpPr>
            <a:spLocks noGrp="1"/>
          </p:cNvSpPr>
          <p:nvPr>
            <p:ph type="sldNum" sz="quarter" idx="12"/>
          </p:nvPr>
        </p:nvSpPr>
        <p:spPr/>
        <p:txBody>
          <a:bodyPr/>
          <a:lstStyle/>
          <a:p>
            <a:fld id="{EDC940D2-3873-354C-BE69-FB1E39A1232E}" type="slidenum">
              <a:rPr lang="en-US" altLang="en-US" smtClean="0"/>
              <a:pPr/>
              <a:t>28</a:t>
            </a:fld>
            <a:r>
              <a:rPr lang="en-US" altLang="en-US"/>
              <a:t> / 60</a:t>
            </a:r>
            <a:endParaRPr lang="en-US" altLang="en-US" dirty="0"/>
          </a:p>
        </p:txBody>
      </p:sp>
    </p:spTree>
    <p:extLst>
      <p:ext uri="{BB962C8B-B14F-4D97-AF65-F5344CB8AC3E}">
        <p14:creationId xmlns:p14="http://schemas.microsoft.com/office/powerpoint/2010/main" val="5877422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Uncertainty Avoidance</a:t>
            </a:r>
          </a:p>
        </p:txBody>
      </p:sp>
      <p:sp>
        <p:nvSpPr>
          <p:cNvPr id="3" name="Content Placeholder 2"/>
          <p:cNvSpPr>
            <a:spLocks noGrp="1"/>
          </p:cNvSpPr>
          <p:nvPr>
            <p:ph idx="1"/>
          </p:nvPr>
        </p:nvSpPr>
        <p:spPr>
          <a:xfrm>
            <a:off x="457200" y="1624012"/>
            <a:ext cx="8229600" cy="4525963"/>
          </a:xfrm>
        </p:spPr>
        <p:txBody>
          <a:bodyPr/>
          <a:lstStyle/>
          <a:p>
            <a:r>
              <a:rPr lang="en-US" sz="2400" dirty="0"/>
              <a:t>“The </a:t>
            </a:r>
            <a:r>
              <a:rPr lang="en-US" sz="2400" b="1" i="1" dirty="0">
                <a:solidFill>
                  <a:srgbClr val="FF0000"/>
                </a:solidFill>
              </a:rPr>
              <a:t>Uncertainty Avoidance </a:t>
            </a:r>
            <a:r>
              <a:rPr lang="en-US" sz="2400" dirty="0"/>
              <a:t>dimension expresses </a:t>
            </a:r>
            <a:r>
              <a:rPr lang="en-US" sz="2400" i="1" dirty="0"/>
              <a:t>the degree to which the members of a society feel uncomfortable with uncertainty and ambiguity</a:t>
            </a:r>
            <a:r>
              <a:rPr lang="en-US" sz="2400" dirty="0"/>
              <a:t>. The fundamental issue here is how a society deals with the fact that the future can never be known: should we try to control the future or just let it happen? Countries exhibiting strong UAI maintain rigid codes of belief and behavior and are intolerant of unorthodox behavior and ideas. Weak UAI societies maintain a more relaxed attitude in which practice counts more than principles.”</a:t>
            </a:r>
          </a:p>
          <a:p>
            <a:pPr algn="r"/>
            <a:r>
              <a:rPr lang="en-US" sz="1600" dirty="0"/>
              <a:t>Gerte Hofstede Institute</a:t>
            </a:r>
          </a:p>
          <a:p>
            <a:endParaRPr lang="en-US" sz="2400" dirty="0"/>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sp>
        <p:nvSpPr>
          <p:cNvPr id="5" name="Slide Number Placeholder 4">
            <a:extLst>
              <a:ext uri="{FF2B5EF4-FFF2-40B4-BE49-F238E27FC236}">
                <a16:creationId xmlns:a16="http://schemas.microsoft.com/office/drawing/2014/main" id="{3886DA0F-1A55-4D1F-ABD2-024B4901CE27}"/>
              </a:ext>
            </a:extLst>
          </p:cNvPr>
          <p:cNvSpPr>
            <a:spLocks noGrp="1"/>
          </p:cNvSpPr>
          <p:nvPr>
            <p:ph type="sldNum" sz="quarter" idx="12"/>
          </p:nvPr>
        </p:nvSpPr>
        <p:spPr/>
        <p:txBody>
          <a:bodyPr/>
          <a:lstStyle/>
          <a:p>
            <a:fld id="{EDC940D2-3873-354C-BE69-FB1E39A1232E}" type="slidenum">
              <a:rPr lang="en-US" altLang="en-US" smtClean="0"/>
              <a:pPr/>
              <a:t>29</a:t>
            </a:fld>
            <a:r>
              <a:rPr lang="en-US" altLang="en-US"/>
              <a:t> / 60</a:t>
            </a:r>
            <a:endParaRPr lang="en-US" altLang="en-US" dirty="0"/>
          </a:p>
        </p:txBody>
      </p:sp>
    </p:spTree>
    <p:extLst>
      <p:ext uri="{BB962C8B-B14F-4D97-AF65-F5344CB8AC3E}">
        <p14:creationId xmlns:p14="http://schemas.microsoft.com/office/powerpoint/2010/main" val="438920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1D17B-C7CF-4B11-B7B4-EAE509D238CF}"/>
              </a:ext>
            </a:extLst>
          </p:cNvPr>
          <p:cNvSpPr>
            <a:spLocks noGrp="1"/>
          </p:cNvSpPr>
          <p:nvPr>
            <p:ph type="title"/>
          </p:nvPr>
        </p:nvSpPr>
        <p:spPr/>
        <p:txBody>
          <a:bodyPr/>
          <a:lstStyle/>
          <a:p>
            <a:r>
              <a:rPr lang="en-US" dirty="0"/>
              <a:t>Systems Analysis … Why Do We Care?</a:t>
            </a:r>
          </a:p>
        </p:txBody>
      </p:sp>
      <p:pic>
        <p:nvPicPr>
          <p:cNvPr id="6" name="Content Placeholder 5">
            <a:extLst>
              <a:ext uri="{FF2B5EF4-FFF2-40B4-BE49-F238E27FC236}">
                <a16:creationId xmlns:a16="http://schemas.microsoft.com/office/drawing/2014/main" id="{6C76B140-BE32-4978-AE56-5DE881C1F8E8}"/>
              </a:ext>
            </a:extLst>
          </p:cNvPr>
          <p:cNvPicPr>
            <a:picLocks noGrp="1" noChangeAspect="1"/>
          </p:cNvPicPr>
          <p:nvPr>
            <p:ph idx="1"/>
          </p:nvPr>
        </p:nvPicPr>
        <p:blipFill>
          <a:blip r:embed="rId2"/>
          <a:stretch>
            <a:fillRect/>
          </a:stretch>
        </p:blipFill>
        <p:spPr>
          <a:xfrm>
            <a:off x="2619631" y="1646548"/>
            <a:ext cx="3666869" cy="4709802"/>
          </a:xfrm>
          <a:prstGeom prst="rect">
            <a:avLst/>
          </a:prstGeom>
        </p:spPr>
      </p:pic>
      <p:sp>
        <p:nvSpPr>
          <p:cNvPr id="4" name="Footer Placeholder 3">
            <a:extLst>
              <a:ext uri="{FF2B5EF4-FFF2-40B4-BE49-F238E27FC236}">
                <a16:creationId xmlns:a16="http://schemas.microsoft.com/office/drawing/2014/main" id="{800B11F2-74C1-4269-8309-03FB20C48FE1}"/>
              </a:ext>
            </a:extLst>
          </p:cNvPr>
          <p:cNvSpPr>
            <a:spLocks noGrp="1"/>
          </p:cNvSpPr>
          <p:nvPr>
            <p:ph type="ftr" sz="quarter" idx="11"/>
          </p:nvPr>
        </p:nvSpPr>
        <p:spPr/>
        <p:txBody>
          <a:bodyPr/>
          <a:lstStyle/>
          <a:p>
            <a:pPr>
              <a:defRPr/>
            </a:pPr>
            <a:r>
              <a:rPr lang="en-US"/>
              <a:t>©  Richard A. Navarro 2019</a:t>
            </a:r>
            <a:endParaRPr lang="en-US" dirty="0"/>
          </a:p>
        </p:txBody>
      </p:sp>
      <p:sp>
        <p:nvSpPr>
          <p:cNvPr id="7" name="Rectangle 6">
            <a:extLst>
              <a:ext uri="{FF2B5EF4-FFF2-40B4-BE49-F238E27FC236}">
                <a16:creationId xmlns:a16="http://schemas.microsoft.com/office/drawing/2014/main" id="{49E85A28-1287-4A47-BF45-A74F3D184725}"/>
              </a:ext>
            </a:extLst>
          </p:cNvPr>
          <p:cNvSpPr/>
          <p:nvPr/>
        </p:nvSpPr>
        <p:spPr>
          <a:xfrm>
            <a:off x="2667000" y="1752600"/>
            <a:ext cx="1754942"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Customer Needs</a:t>
            </a:r>
          </a:p>
        </p:txBody>
      </p:sp>
      <p:sp>
        <p:nvSpPr>
          <p:cNvPr id="8" name="Rectangle 7">
            <a:extLst>
              <a:ext uri="{FF2B5EF4-FFF2-40B4-BE49-F238E27FC236}">
                <a16:creationId xmlns:a16="http://schemas.microsoft.com/office/drawing/2014/main" id="{ED529420-A17E-4B66-8D61-21EDA779E9E5}"/>
              </a:ext>
            </a:extLst>
          </p:cNvPr>
          <p:cNvSpPr/>
          <p:nvPr/>
        </p:nvSpPr>
        <p:spPr>
          <a:xfrm>
            <a:off x="4421942" y="1758518"/>
            <a:ext cx="1864558"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One Design</a:t>
            </a:r>
          </a:p>
        </p:txBody>
      </p:sp>
      <p:sp>
        <p:nvSpPr>
          <p:cNvPr id="9" name="Rectangle 8">
            <a:extLst>
              <a:ext uri="{FF2B5EF4-FFF2-40B4-BE49-F238E27FC236}">
                <a16:creationId xmlns:a16="http://schemas.microsoft.com/office/drawing/2014/main" id="{EA24D1C8-959C-4DB5-84E7-0E4261E585E7}"/>
              </a:ext>
            </a:extLst>
          </p:cNvPr>
          <p:cNvSpPr/>
          <p:nvPr/>
        </p:nvSpPr>
        <p:spPr>
          <a:xfrm>
            <a:off x="3124200" y="5991854"/>
            <a:ext cx="2438400" cy="271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Better Design</a:t>
            </a:r>
          </a:p>
        </p:txBody>
      </p:sp>
      <p:sp>
        <p:nvSpPr>
          <p:cNvPr id="3" name="Rectangle 2">
            <a:extLst>
              <a:ext uri="{FF2B5EF4-FFF2-40B4-BE49-F238E27FC236}">
                <a16:creationId xmlns:a16="http://schemas.microsoft.com/office/drawing/2014/main" id="{199601EA-A90A-4B65-A0EA-833C27C465DB}"/>
              </a:ext>
            </a:extLst>
          </p:cNvPr>
          <p:cNvSpPr/>
          <p:nvPr/>
        </p:nvSpPr>
        <p:spPr>
          <a:xfrm>
            <a:off x="4421942" y="1646548"/>
            <a:ext cx="1864558" cy="26206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9BFD269-FC7A-4A82-9C06-E28C83D56C91}"/>
              </a:ext>
            </a:extLst>
          </p:cNvPr>
          <p:cNvSpPr/>
          <p:nvPr/>
        </p:nvSpPr>
        <p:spPr>
          <a:xfrm>
            <a:off x="2619631" y="4267200"/>
            <a:ext cx="3666869" cy="2089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a:extLst>
              <a:ext uri="{FF2B5EF4-FFF2-40B4-BE49-F238E27FC236}">
                <a16:creationId xmlns:a16="http://schemas.microsoft.com/office/drawing/2014/main" id="{69578514-35C9-48BC-96AD-92FE063DDE5C}"/>
              </a:ext>
            </a:extLst>
          </p:cNvPr>
          <p:cNvSpPr>
            <a:spLocks noGrp="1"/>
          </p:cNvSpPr>
          <p:nvPr>
            <p:ph type="sldNum" sz="quarter" idx="12"/>
          </p:nvPr>
        </p:nvSpPr>
        <p:spPr/>
        <p:txBody>
          <a:bodyPr/>
          <a:lstStyle/>
          <a:p>
            <a:fld id="{EDC940D2-3873-354C-BE69-FB1E39A1232E}" type="slidenum">
              <a:rPr lang="en-US" altLang="en-US" smtClean="0"/>
              <a:pPr/>
              <a:t>3</a:t>
            </a:fld>
            <a:r>
              <a:rPr lang="en-US" altLang="en-US"/>
              <a:t> / 60</a:t>
            </a:r>
            <a:endParaRPr lang="en-US" altLang="en-US" dirty="0"/>
          </a:p>
        </p:txBody>
      </p:sp>
    </p:spTree>
    <p:extLst>
      <p:ext uri="{BB962C8B-B14F-4D97-AF65-F5344CB8AC3E}">
        <p14:creationId xmlns:p14="http://schemas.microsoft.com/office/powerpoint/2010/main" val="164471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Uncertainty Avoidance</a:t>
            </a:r>
          </a:p>
        </p:txBody>
      </p:sp>
      <p:sp>
        <p:nvSpPr>
          <p:cNvPr id="3" name="Content Placeholder 2"/>
          <p:cNvSpPr>
            <a:spLocks noGrp="1"/>
          </p:cNvSpPr>
          <p:nvPr>
            <p:ph idx="1"/>
          </p:nvPr>
        </p:nvSpPr>
        <p:spPr>
          <a:xfrm>
            <a:off x="457200" y="1417638"/>
            <a:ext cx="8229600" cy="3141257"/>
          </a:xfrm>
        </p:spPr>
        <p:txBody>
          <a:bodyPr/>
          <a:lstStyle/>
          <a:p>
            <a:r>
              <a:rPr lang="en-US" sz="3600" b="1" i="1" dirty="0">
                <a:solidFill>
                  <a:srgbClr val="FF0000"/>
                </a:solidFill>
              </a:rPr>
              <a:t>Consider this … </a:t>
            </a:r>
          </a:p>
          <a:p>
            <a:r>
              <a:rPr lang="en-US" dirty="0"/>
              <a:t>You are presented with a new business opportunity … but while there is a high profit opportunity nothing like this has ever been done before</a:t>
            </a:r>
          </a:p>
          <a:p>
            <a:pPr lvl="1"/>
            <a:r>
              <a:rPr lang="en-US" dirty="0"/>
              <a:t>What do you, as a manager, do?</a:t>
            </a:r>
          </a:p>
          <a:p>
            <a:endParaRPr lang="en-US" dirty="0"/>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pic>
        <p:nvPicPr>
          <p:cNvPr id="6" name="Picture 5"/>
          <p:cNvPicPr>
            <a:picLocks noChangeAspect="1"/>
          </p:cNvPicPr>
          <p:nvPr/>
        </p:nvPicPr>
        <p:blipFill>
          <a:blip r:embed="rId2"/>
          <a:stretch>
            <a:fillRect/>
          </a:stretch>
        </p:blipFill>
        <p:spPr>
          <a:xfrm>
            <a:off x="5562296" y="4558895"/>
            <a:ext cx="3124504" cy="1999682"/>
          </a:xfrm>
          <a:prstGeom prst="rect">
            <a:avLst/>
          </a:prstGeom>
        </p:spPr>
      </p:pic>
      <p:sp>
        <p:nvSpPr>
          <p:cNvPr id="5" name="Rectangle 4">
            <a:extLst>
              <a:ext uri="{FF2B5EF4-FFF2-40B4-BE49-F238E27FC236}">
                <a16:creationId xmlns:a16="http://schemas.microsoft.com/office/drawing/2014/main" id="{99CE8A7E-1ED9-4B0B-B0C9-8B62D762B99E}"/>
              </a:ext>
            </a:extLst>
          </p:cNvPr>
          <p:cNvSpPr/>
          <p:nvPr/>
        </p:nvSpPr>
        <p:spPr>
          <a:xfrm>
            <a:off x="1455821" y="4540468"/>
            <a:ext cx="4572000" cy="1815882"/>
          </a:xfrm>
          <a:prstGeom prst="rect">
            <a:avLst/>
          </a:prstGeom>
        </p:spPr>
        <p:txBody>
          <a:bodyPr>
            <a:spAutoFit/>
          </a:bodyPr>
          <a:lstStyle/>
          <a:p>
            <a:pPr marL="457200" lvl="0" indent="-457200">
              <a:buFont typeface="Arial" panose="020B0604020202020204" pitchFamily="34" charset="0"/>
              <a:buChar char="•"/>
            </a:pPr>
            <a:r>
              <a:rPr lang="en-US" sz="2800" dirty="0">
                <a:solidFill>
                  <a:prstClr val="black"/>
                </a:solidFill>
                <a:latin typeface="Bookman Old Style" panose="02050604050505020204" pitchFamily="18" charset="0"/>
              </a:rPr>
              <a:t>In a Risk Tolerant culture?</a:t>
            </a:r>
          </a:p>
          <a:p>
            <a:pPr marL="457200" lvl="0" indent="-457200">
              <a:buFont typeface="Arial" panose="020B0604020202020204" pitchFamily="34" charset="0"/>
              <a:buChar char="•"/>
            </a:pPr>
            <a:r>
              <a:rPr lang="en-US" sz="2800" dirty="0">
                <a:solidFill>
                  <a:prstClr val="black"/>
                </a:solidFill>
                <a:latin typeface="Bookman Old Style" panose="02050604050505020204" pitchFamily="18" charset="0"/>
              </a:rPr>
              <a:t>In a Risk Adverse culture?</a:t>
            </a:r>
          </a:p>
        </p:txBody>
      </p:sp>
      <p:sp>
        <p:nvSpPr>
          <p:cNvPr id="7" name="Slide Number Placeholder 6">
            <a:extLst>
              <a:ext uri="{FF2B5EF4-FFF2-40B4-BE49-F238E27FC236}">
                <a16:creationId xmlns:a16="http://schemas.microsoft.com/office/drawing/2014/main" id="{5EC6BF44-898D-457B-A91F-F644B2145802}"/>
              </a:ext>
            </a:extLst>
          </p:cNvPr>
          <p:cNvSpPr>
            <a:spLocks noGrp="1"/>
          </p:cNvSpPr>
          <p:nvPr>
            <p:ph type="sldNum" sz="quarter" idx="12"/>
          </p:nvPr>
        </p:nvSpPr>
        <p:spPr/>
        <p:txBody>
          <a:bodyPr/>
          <a:lstStyle/>
          <a:p>
            <a:fld id="{EDC940D2-3873-354C-BE69-FB1E39A1232E}" type="slidenum">
              <a:rPr lang="en-US" altLang="en-US" smtClean="0"/>
              <a:pPr/>
              <a:t>30</a:t>
            </a:fld>
            <a:r>
              <a:rPr lang="en-US" altLang="en-US"/>
              <a:t> / 60</a:t>
            </a:r>
            <a:endParaRPr lang="en-US" altLang="en-US" dirty="0"/>
          </a:p>
        </p:txBody>
      </p:sp>
    </p:spTree>
    <p:extLst>
      <p:ext uri="{BB962C8B-B14F-4D97-AF65-F5344CB8AC3E}">
        <p14:creationId xmlns:p14="http://schemas.microsoft.com/office/powerpoint/2010/main" val="20839021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Masculinity vs Feminism</a:t>
            </a:r>
          </a:p>
        </p:txBody>
      </p:sp>
      <p:sp>
        <p:nvSpPr>
          <p:cNvPr id="3" name="Content Placeholder 2"/>
          <p:cNvSpPr>
            <a:spLocks noGrp="1"/>
          </p:cNvSpPr>
          <p:nvPr>
            <p:ph idx="1"/>
          </p:nvPr>
        </p:nvSpPr>
        <p:spPr>
          <a:xfrm>
            <a:off x="457200" y="1624012"/>
            <a:ext cx="8229600" cy="4525963"/>
          </a:xfrm>
        </p:spPr>
        <p:txBody>
          <a:bodyPr/>
          <a:lstStyle/>
          <a:p>
            <a:r>
              <a:rPr lang="en-US" sz="2400" dirty="0"/>
              <a:t>“The </a:t>
            </a:r>
            <a:r>
              <a:rPr lang="en-US" sz="2400" b="1" i="1" dirty="0">
                <a:solidFill>
                  <a:srgbClr val="FF0000"/>
                </a:solidFill>
              </a:rPr>
              <a:t>Masculinity</a:t>
            </a:r>
            <a:r>
              <a:rPr lang="en-US" sz="2400" dirty="0"/>
              <a:t> side of this dimension represents </a:t>
            </a:r>
            <a:r>
              <a:rPr lang="en-US" sz="2400" i="1" dirty="0"/>
              <a:t>a preference in society for achievement, heroism, assertiveness and material rewards for success</a:t>
            </a:r>
            <a:r>
              <a:rPr lang="en-US" sz="2400" dirty="0"/>
              <a:t>. Society at large is more competitive. Its opposite, femininity, stands for a preference for cooperation, modesty, caring for the weak and quality of life. Society at large is more consensus-oriented. In the business context Masculinity versus Femininity is sometimes also related to as "tough versus tender" cultures.”</a:t>
            </a:r>
          </a:p>
          <a:p>
            <a:pPr algn="r"/>
            <a:r>
              <a:rPr lang="en-US" sz="1800" dirty="0"/>
              <a:t>Gerte Hofstede Institute</a:t>
            </a:r>
          </a:p>
          <a:p>
            <a:endParaRPr lang="en-US" sz="2400" dirty="0"/>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sp>
        <p:nvSpPr>
          <p:cNvPr id="5" name="Slide Number Placeholder 4">
            <a:extLst>
              <a:ext uri="{FF2B5EF4-FFF2-40B4-BE49-F238E27FC236}">
                <a16:creationId xmlns:a16="http://schemas.microsoft.com/office/drawing/2014/main" id="{4B91362E-2298-4403-A19D-A2F61DAED7A8}"/>
              </a:ext>
            </a:extLst>
          </p:cNvPr>
          <p:cNvSpPr>
            <a:spLocks noGrp="1"/>
          </p:cNvSpPr>
          <p:nvPr>
            <p:ph type="sldNum" sz="quarter" idx="12"/>
          </p:nvPr>
        </p:nvSpPr>
        <p:spPr/>
        <p:txBody>
          <a:bodyPr/>
          <a:lstStyle/>
          <a:p>
            <a:fld id="{EDC940D2-3873-354C-BE69-FB1E39A1232E}" type="slidenum">
              <a:rPr lang="en-US" altLang="en-US" smtClean="0"/>
              <a:pPr/>
              <a:t>31</a:t>
            </a:fld>
            <a:r>
              <a:rPr lang="en-US" altLang="en-US"/>
              <a:t> / 60</a:t>
            </a:r>
            <a:endParaRPr lang="en-US" altLang="en-US" dirty="0"/>
          </a:p>
        </p:txBody>
      </p:sp>
    </p:spTree>
    <p:extLst>
      <p:ext uri="{BB962C8B-B14F-4D97-AF65-F5344CB8AC3E}">
        <p14:creationId xmlns:p14="http://schemas.microsoft.com/office/powerpoint/2010/main" val="13875906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77441-82F7-436E-8D93-52408B050ACB}"/>
              </a:ext>
            </a:extLst>
          </p:cNvPr>
          <p:cNvSpPr>
            <a:spLocks noGrp="1"/>
          </p:cNvSpPr>
          <p:nvPr>
            <p:ph type="title"/>
          </p:nvPr>
        </p:nvSpPr>
        <p:spPr/>
        <p:txBody>
          <a:bodyPr/>
          <a:lstStyle/>
          <a:p>
            <a:r>
              <a:rPr lang="en-US" sz="3600" dirty="0"/>
              <a:t>Masculinity vs Feminism</a:t>
            </a:r>
          </a:p>
        </p:txBody>
      </p:sp>
      <p:sp>
        <p:nvSpPr>
          <p:cNvPr id="3" name="Content Placeholder 2">
            <a:extLst>
              <a:ext uri="{FF2B5EF4-FFF2-40B4-BE49-F238E27FC236}">
                <a16:creationId xmlns:a16="http://schemas.microsoft.com/office/drawing/2014/main" id="{39EE028A-0768-4BB5-A8A8-27DCFAC4E38E}"/>
              </a:ext>
            </a:extLst>
          </p:cNvPr>
          <p:cNvSpPr>
            <a:spLocks noGrp="1"/>
          </p:cNvSpPr>
          <p:nvPr>
            <p:ph idx="1"/>
          </p:nvPr>
        </p:nvSpPr>
        <p:spPr>
          <a:xfrm>
            <a:off x="457200" y="1417638"/>
            <a:ext cx="8229600" cy="4525963"/>
          </a:xfrm>
        </p:spPr>
        <p:txBody>
          <a:bodyPr/>
          <a:lstStyle/>
          <a:p>
            <a:r>
              <a:rPr lang="en-US" sz="3600" b="1" i="1" dirty="0">
                <a:solidFill>
                  <a:srgbClr val="FF0000"/>
                </a:solidFill>
              </a:rPr>
              <a:t>Consider This …</a:t>
            </a:r>
          </a:p>
          <a:p>
            <a:r>
              <a:rPr lang="en-US" dirty="0"/>
              <a:t>You are presented with a new business opportunity … your firm is considering opening a branches in highly diverse cultures … some fundamentally nurturing and some aggressive</a:t>
            </a:r>
          </a:p>
          <a:p>
            <a:pPr lvl="1"/>
            <a:r>
              <a:rPr lang="en-US" dirty="0"/>
              <a:t>What do you, as an executive, do?</a:t>
            </a:r>
          </a:p>
          <a:p>
            <a:pPr lvl="1"/>
            <a:r>
              <a:rPr lang="en-US" dirty="0"/>
              <a:t>How do you design your services and systems?</a:t>
            </a:r>
          </a:p>
          <a:p>
            <a:endParaRPr lang="en-US" dirty="0"/>
          </a:p>
        </p:txBody>
      </p:sp>
      <p:sp>
        <p:nvSpPr>
          <p:cNvPr id="4" name="Footer Placeholder 3">
            <a:extLst>
              <a:ext uri="{FF2B5EF4-FFF2-40B4-BE49-F238E27FC236}">
                <a16:creationId xmlns:a16="http://schemas.microsoft.com/office/drawing/2014/main" id="{2427A129-C956-4F08-B7AD-EFA2A6ECAB96}"/>
              </a:ext>
            </a:extLst>
          </p:cNvPr>
          <p:cNvSpPr>
            <a:spLocks noGrp="1"/>
          </p:cNvSpPr>
          <p:nvPr>
            <p:ph type="ftr" sz="quarter" idx="11"/>
          </p:nvPr>
        </p:nvSpPr>
        <p:spPr/>
        <p:txBody>
          <a:bodyPr/>
          <a:lstStyle/>
          <a:p>
            <a:pPr>
              <a:defRPr/>
            </a:pPr>
            <a:r>
              <a:rPr lang="en-US"/>
              <a:t>©  Richard A. Navarro 2019</a:t>
            </a:r>
            <a:endParaRPr lang="en-US" dirty="0"/>
          </a:p>
        </p:txBody>
      </p:sp>
      <p:sp>
        <p:nvSpPr>
          <p:cNvPr id="6" name="Slide Number Placeholder 5">
            <a:extLst>
              <a:ext uri="{FF2B5EF4-FFF2-40B4-BE49-F238E27FC236}">
                <a16:creationId xmlns:a16="http://schemas.microsoft.com/office/drawing/2014/main" id="{E7CDEC9E-D47F-4092-B989-E9D59640B8FF}"/>
              </a:ext>
            </a:extLst>
          </p:cNvPr>
          <p:cNvSpPr>
            <a:spLocks noGrp="1"/>
          </p:cNvSpPr>
          <p:nvPr>
            <p:ph type="sldNum" sz="quarter" idx="12"/>
          </p:nvPr>
        </p:nvSpPr>
        <p:spPr/>
        <p:txBody>
          <a:bodyPr/>
          <a:lstStyle/>
          <a:p>
            <a:fld id="{EDC940D2-3873-354C-BE69-FB1E39A1232E}" type="slidenum">
              <a:rPr lang="en-US" altLang="en-US" smtClean="0"/>
              <a:pPr/>
              <a:t>32</a:t>
            </a:fld>
            <a:r>
              <a:rPr lang="en-US" altLang="en-US"/>
              <a:t> / 60</a:t>
            </a:r>
            <a:endParaRPr lang="en-US" altLang="en-US" dirty="0"/>
          </a:p>
        </p:txBody>
      </p:sp>
    </p:spTree>
    <p:extLst>
      <p:ext uri="{BB962C8B-B14F-4D97-AF65-F5344CB8AC3E}">
        <p14:creationId xmlns:p14="http://schemas.microsoft.com/office/powerpoint/2010/main" val="29980227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Power Distance</a:t>
            </a:r>
          </a:p>
        </p:txBody>
      </p:sp>
      <p:sp>
        <p:nvSpPr>
          <p:cNvPr id="3" name="Content Placeholder 2"/>
          <p:cNvSpPr>
            <a:spLocks noGrp="1"/>
          </p:cNvSpPr>
          <p:nvPr>
            <p:ph idx="1"/>
          </p:nvPr>
        </p:nvSpPr>
        <p:spPr>
          <a:xfrm>
            <a:off x="609600" y="914400"/>
            <a:ext cx="8229600" cy="4525963"/>
          </a:xfrm>
        </p:spPr>
        <p:txBody>
          <a:bodyPr/>
          <a:lstStyle/>
          <a:p>
            <a:pPr algn="r"/>
            <a:endParaRPr lang="en-US" sz="3000" dirty="0"/>
          </a:p>
          <a:p>
            <a:r>
              <a:rPr lang="en-US" sz="2400" dirty="0"/>
              <a:t>“The </a:t>
            </a:r>
            <a:r>
              <a:rPr lang="en-US" sz="2400" b="1" i="1" dirty="0">
                <a:solidFill>
                  <a:srgbClr val="FF0000"/>
                </a:solidFill>
              </a:rPr>
              <a:t>Power Distance  </a:t>
            </a:r>
            <a:r>
              <a:rPr lang="en-US" sz="2400" dirty="0"/>
              <a:t>dimension expresses </a:t>
            </a:r>
            <a:r>
              <a:rPr lang="en-US" sz="2400" i="1" dirty="0"/>
              <a:t>the degree to which the less powerful members of a society accept and expect that power is distributed unequally</a:t>
            </a:r>
            <a:r>
              <a:rPr lang="en-US" sz="2400" dirty="0"/>
              <a:t>. The fundamental issue here is how a society handles inequalities among people. People in societies exhibiting a large degree of Power Distance accept a hierarchical order in which everybody has a place and which needs no further justification. In societies with low Power Distance, people strive to equalize the distribution of power and demand justification for inequalities of power.”</a:t>
            </a:r>
          </a:p>
          <a:p>
            <a:pPr algn="r"/>
            <a:r>
              <a:rPr lang="en-US" sz="1800" dirty="0"/>
              <a:t>Gerte Hofstede Institute</a:t>
            </a:r>
          </a:p>
          <a:p>
            <a:endParaRPr lang="en-US" sz="2400" dirty="0"/>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sp>
        <p:nvSpPr>
          <p:cNvPr id="5" name="Slide Number Placeholder 4">
            <a:extLst>
              <a:ext uri="{FF2B5EF4-FFF2-40B4-BE49-F238E27FC236}">
                <a16:creationId xmlns:a16="http://schemas.microsoft.com/office/drawing/2014/main" id="{307E1125-24E8-426B-A86D-EFF6249F61C3}"/>
              </a:ext>
            </a:extLst>
          </p:cNvPr>
          <p:cNvSpPr>
            <a:spLocks noGrp="1"/>
          </p:cNvSpPr>
          <p:nvPr>
            <p:ph type="sldNum" sz="quarter" idx="12"/>
          </p:nvPr>
        </p:nvSpPr>
        <p:spPr/>
        <p:txBody>
          <a:bodyPr/>
          <a:lstStyle/>
          <a:p>
            <a:fld id="{EDC940D2-3873-354C-BE69-FB1E39A1232E}" type="slidenum">
              <a:rPr lang="en-US" altLang="en-US" smtClean="0"/>
              <a:pPr/>
              <a:t>33</a:t>
            </a:fld>
            <a:r>
              <a:rPr lang="en-US" altLang="en-US"/>
              <a:t> / 60</a:t>
            </a:r>
            <a:endParaRPr lang="en-US" altLang="en-US" dirty="0"/>
          </a:p>
        </p:txBody>
      </p:sp>
    </p:spTree>
    <p:extLst>
      <p:ext uri="{BB962C8B-B14F-4D97-AF65-F5344CB8AC3E}">
        <p14:creationId xmlns:p14="http://schemas.microsoft.com/office/powerpoint/2010/main" val="14924088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7C56E-0FD7-4C58-AA6D-9114B9665488}"/>
              </a:ext>
            </a:extLst>
          </p:cNvPr>
          <p:cNvSpPr>
            <a:spLocks noGrp="1"/>
          </p:cNvSpPr>
          <p:nvPr>
            <p:ph type="title"/>
          </p:nvPr>
        </p:nvSpPr>
        <p:spPr>
          <a:xfrm>
            <a:off x="443345" y="121444"/>
            <a:ext cx="8229600" cy="1143000"/>
          </a:xfrm>
        </p:spPr>
        <p:txBody>
          <a:bodyPr/>
          <a:lstStyle/>
          <a:p>
            <a:r>
              <a:rPr lang="en-US" sz="3600" dirty="0"/>
              <a:t>Power Distance</a:t>
            </a:r>
          </a:p>
        </p:txBody>
      </p:sp>
      <p:sp>
        <p:nvSpPr>
          <p:cNvPr id="3" name="Content Placeholder 2">
            <a:extLst>
              <a:ext uri="{FF2B5EF4-FFF2-40B4-BE49-F238E27FC236}">
                <a16:creationId xmlns:a16="http://schemas.microsoft.com/office/drawing/2014/main" id="{1AA0F98E-52A6-491D-8350-51545EBA9673}"/>
              </a:ext>
            </a:extLst>
          </p:cNvPr>
          <p:cNvSpPr>
            <a:spLocks noGrp="1"/>
          </p:cNvSpPr>
          <p:nvPr>
            <p:ph idx="1"/>
          </p:nvPr>
        </p:nvSpPr>
        <p:spPr>
          <a:xfrm>
            <a:off x="304800" y="940454"/>
            <a:ext cx="8229600" cy="4525963"/>
          </a:xfrm>
        </p:spPr>
        <p:txBody>
          <a:bodyPr/>
          <a:lstStyle/>
          <a:p>
            <a:r>
              <a:rPr lang="en-US" sz="3600" b="1" i="1" dirty="0">
                <a:solidFill>
                  <a:srgbClr val="FF0000"/>
                </a:solidFill>
              </a:rPr>
              <a:t>Consider This …</a:t>
            </a:r>
          </a:p>
          <a:p>
            <a:r>
              <a:rPr lang="en-US" dirty="0"/>
              <a:t>You are charged with establishing a new branch office in a “foreign” country … your corporate culture values all its employees and their thoughts, ideas, and inputs</a:t>
            </a:r>
          </a:p>
        </p:txBody>
      </p:sp>
      <p:sp>
        <p:nvSpPr>
          <p:cNvPr id="4" name="Footer Placeholder 3">
            <a:extLst>
              <a:ext uri="{FF2B5EF4-FFF2-40B4-BE49-F238E27FC236}">
                <a16:creationId xmlns:a16="http://schemas.microsoft.com/office/drawing/2014/main" id="{F4D1459E-6FD0-4A97-9A17-E78AD61B14BB}"/>
              </a:ext>
            </a:extLst>
          </p:cNvPr>
          <p:cNvSpPr>
            <a:spLocks noGrp="1"/>
          </p:cNvSpPr>
          <p:nvPr>
            <p:ph type="ftr" sz="quarter" idx="11"/>
          </p:nvPr>
        </p:nvSpPr>
        <p:spPr/>
        <p:txBody>
          <a:bodyPr/>
          <a:lstStyle/>
          <a:p>
            <a:pPr>
              <a:defRPr/>
            </a:pPr>
            <a:r>
              <a:rPr lang="en-US"/>
              <a:t>©  Richard A. Navarro 2019</a:t>
            </a:r>
            <a:endParaRPr lang="en-US" dirty="0"/>
          </a:p>
        </p:txBody>
      </p:sp>
      <p:pic>
        <p:nvPicPr>
          <p:cNvPr id="7" name="Picture 6">
            <a:extLst>
              <a:ext uri="{FF2B5EF4-FFF2-40B4-BE49-F238E27FC236}">
                <a16:creationId xmlns:a16="http://schemas.microsoft.com/office/drawing/2014/main" id="{BCBB32FC-7C78-4FF1-A81D-7A9FFB15F0B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6319638" y="4095706"/>
            <a:ext cx="2600724" cy="1725657"/>
          </a:xfrm>
          <a:prstGeom prst="rect">
            <a:avLst/>
          </a:prstGeom>
        </p:spPr>
      </p:pic>
      <p:sp>
        <p:nvSpPr>
          <p:cNvPr id="9" name="Rectangle 8">
            <a:extLst>
              <a:ext uri="{FF2B5EF4-FFF2-40B4-BE49-F238E27FC236}">
                <a16:creationId xmlns:a16="http://schemas.microsoft.com/office/drawing/2014/main" id="{941F2BDE-53E4-4276-89C8-3DFCC4B7B867}"/>
              </a:ext>
            </a:extLst>
          </p:cNvPr>
          <p:cNvSpPr/>
          <p:nvPr/>
        </p:nvSpPr>
        <p:spPr>
          <a:xfrm>
            <a:off x="232530" y="4038658"/>
            <a:ext cx="6168269" cy="2246769"/>
          </a:xfrm>
          <a:prstGeom prst="rect">
            <a:avLst/>
          </a:prstGeom>
        </p:spPr>
        <p:txBody>
          <a:bodyPr wrap="square">
            <a:spAutoFit/>
          </a:bodyPr>
          <a:lstStyle/>
          <a:p>
            <a:pPr marL="742950" lvl="1" indent="-285750">
              <a:buFont typeface="Wingdings" panose="05000000000000000000" pitchFamily="2" charset="2"/>
              <a:buChar char="Ø"/>
            </a:pPr>
            <a:r>
              <a:rPr lang="en-US" sz="2800" dirty="0">
                <a:latin typeface="Bookman Old Style" panose="02050604050505020204" pitchFamily="18" charset="0"/>
              </a:rPr>
              <a:t>How might you design the organization in a High Power Distance culture?</a:t>
            </a:r>
          </a:p>
          <a:p>
            <a:pPr marL="742950" lvl="1" indent="-285750">
              <a:buFont typeface="Wingdings" panose="05000000000000000000" pitchFamily="2" charset="2"/>
              <a:buChar char="Ø"/>
            </a:pPr>
            <a:r>
              <a:rPr lang="en-US" sz="2800" dirty="0">
                <a:latin typeface="Bookman Old Style" panose="02050604050505020204" pitchFamily="18" charset="0"/>
              </a:rPr>
              <a:t>In a Low Power Distance culture?</a:t>
            </a:r>
          </a:p>
        </p:txBody>
      </p:sp>
      <p:sp>
        <p:nvSpPr>
          <p:cNvPr id="10" name="Slide Number Placeholder 9">
            <a:extLst>
              <a:ext uri="{FF2B5EF4-FFF2-40B4-BE49-F238E27FC236}">
                <a16:creationId xmlns:a16="http://schemas.microsoft.com/office/drawing/2014/main" id="{E94DECFE-4F94-431D-851E-6CC4F1F93FC4}"/>
              </a:ext>
            </a:extLst>
          </p:cNvPr>
          <p:cNvSpPr>
            <a:spLocks noGrp="1"/>
          </p:cNvSpPr>
          <p:nvPr>
            <p:ph type="sldNum" sz="quarter" idx="12"/>
          </p:nvPr>
        </p:nvSpPr>
        <p:spPr/>
        <p:txBody>
          <a:bodyPr/>
          <a:lstStyle/>
          <a:p>
            <a:fld id="{EDC940D2-3873-354C-BE69-FB1E39A1232E}" type="slidenum">
              <a:rPr lang="en-US" altLang="en-US" smtClean="0"/>
              <a:pPr/>
              <a:t>34</a:t>
            </a:fld>
            <a:r>
              <a:rPr lang="en-US" altLang="en-US"/>
              <a:t> / 60</a:t>
            </a:r>
            <a:endParaRPr lang="en-US" altLang="en-US" dirty="0"/>
          </a:p>
        </p:txBody>
      </p:sp>
    </p:spTree>
    <p:extLst>
      <p:ext uri="{BB962C8B-B14F-4D97-AF65-F5344CB8AC3E}">
        <p14:creationId xmlns:p14="http://schemas.microsoft.com/office/powerpoint/2010/main" val="42649413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3600" dirty="0"/>
              <a:t>Systems Analysis / Requirements</a:t>
            </a:r>
          </a:p>
        </p:txBody>
      </p:sp>
      <p:sp>
        <p:nvSpPr>
          <p:cNvPr id="15363" name="Content Placeholder 2"/>
          <p:cNvSpPr>
            <a:spLocks noGrp="1"/>
          </p:cNvSpPr>
          <p:nvPr>
            <p:ph idx="1"/>
          </p:nvPr>
        </p:nvSpPr>
        <p:spPr>
          <a:xfrm>
            <a:off x="472858" y="1415550"/>
            <a:ext cx="8229600" cy="4525963"/>
          </a:xfrm>
        </p:spPr>
        <p:txBody>
          <a:bodyPr rtlCol="0">
            <a:normAutofit fontScale="92500"/>
          </a:bodyPr>
          <a:lstStyle/>
          <a:p>
            <a:pPr fontAlgn="auto">
              <a:spcAft>
                <a:spcPts val="0"/>
              </a:spcAft>
              <a:buFont typeface="Wingdings 2" pitchFamily="18" charset="2"/>
              <a:buNone/>
              <a:defRPr/>
            </a:pPr>
            <a:r>
              <a:rPr lang="en-US" altLang="en-US" b="1" i="1" dirty="0">
                <a:solidFill>
                  <a:srgbClr val="FF0000"/>
                </a:solidFill>
              </a:rPr>
              <a:t>Requirements Elicitation </a:t>
            </a:r>
            <a:r>
              <a:rPr lang="en-US" altLang="en-US" dirty="0">
                <a:solidFill>
                  <a:srgbClr val="FF0000"/>
                </a:solidFill>
              </a:rPr>
              <a:t>is, fundamentally, a communications- and understanding- based process</a:t>
            </a:r>
          </a:p>
          <a:p>
            <a:pPr lvl="1" fontAlgn="auto">
              <a:spcAft>
                <a:spcPts val="0"/>
              </a:spcAft>
              <a:defRPr/>
            </a:pPr>
            <a:r>
              <a:rPr lang="en-US" altLang="en-US" dirty="0"/>
              <a:t>One person ( the expert or respondent ) communicates knowledge and understanding to another ( the Systems Analyst or Requirements Elicitator)</a:t>
            </a:r>
          </a:p>
          <a:p>
            <a:pPr lvl="1" fontAlgn="auto">
              <a:spcAft>
                <a:spcPts val="0"/>
              </a:spcAft>
              <a:defRPr/>
            </a:pPr>
            <a:r>
              <a:rPr lang="en-US" altLang="en-US" dirty="0"/>
              <a:t>The Systems Analyst documents that knowledge and creates a set of requirements on which a system will be based</a:t>
            </a:r>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sp>
        <p:nvSpPr>
          <p:cNvPr id="3" name="Slide Number Placeholder 2">
            <a:extLst>
              <a:ext uri="{FF2B5EF4-FFF2-40B4-BE49-F238E27FC236}">
                <a16:creationId xmlns:a16="http://schemas.microsoft.com/office/drawing/2014/main" id="{C3AA29BF-D6A8-4466-B5F7-EC9313E73F16}"/>
              </a:ext>
            </a:extLst>
          </p:cNvPr>
          <p:cNvSpPr>
            <a:spLocks noGrp="1"/>
          </p:cNvSpPr>
          <p:nvPr>
            <p:ph type="sldNum" sz="quarter" idx="12"/>
          </p:nvPr>
        </p:nvSpPr>
        <p:spPr/>
        <p:txBody>
          <a:bodyPr/>
          <a:lstStyle/>
          <a:p>
            <a:fld id="{EDC940D2-3873-354C-BE69-FB1E39A1232E}" type="slidenum">
              <a:rPr lang="en-US" altLang="en-US" smtClean="0"/>
              <a:pPr/>
              <a:t>35</a:t>
            </a:fld>
            <a:r>
              <a:rPr lang="en-US" altLang="en-US"/>
              <a:t> / 60</a:t>
            </a:r>
            <a:endParaRPr lang="en-US"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Autofit/>
          </a:bodyPr>
          <a:lstStyle/>
          <a:p>
            <a:pPr fontAlgn="auto">
              <a:spcAft>
                <a:spcPts val="0"/>
              </a:spcAft>
              <a:defRPr/>
            </a:pPr>
            <a:r>
              <a:rPr lang="en-US" sz="3600" dirty="0"/>
              <a:t>Systems Analysis </a:t>
            </a:r>
            <a:r>
              <a:rPr lang="is-IS" sz="3600" dirty="0"/>
              <a:t>…</a:t>
            </a:r>
            <a:r>
              <a:rPr lang="en-US" sz="3600" dirty="0"/>
              <a:t> Requirements Elicitation</a:t>
            </a:r>
          </a:p>
        </p:txBody>
      </p:sp>
      <p:sp>
        <p:nvSpPr>
          <p:cNvPr id="13315" name="Content Placeholder 2"/>
          <p:cNvSpPr>
            <a:spLocks noGrp="1"/>
          </p:cNvSpPr>
          <p:nvPr>
            <p:ph idx="1"/>
          </p:nvPr>
        </p:nvSpPr>
        <p:spPr/>
        <p:txBody>
          <a:bodyPr/>
          <a:lstStyle/>
          <a:p>
            <a:pPr marL="457200" indent="-457200">
              <a:buFont typeface="Wingdings" panose="05000000000000000000" pitchFamily="2" charset="2"/>
              <a:buChar char="Ø"/>
            </a:pPr>
            <a:r>
              <a:rPr lang="en-US" altLang="en-US" dirty="0">
                <a:latin typeface="Bookman Old Style" charset="0"/>
              </a:rPr>
              <a:t>Data and Document oriented techniques</a:t>
            </a:r>
          </a:p>
          <a:p>
            <a:pPr marL="457200" indent="-457200">
              <a:buFont typeface="Wingdings" panose="05000000000000000000" pitchFamily="2" charset="2"/>
              <a:buChar char="Ø"/>
            </a:pPr>
            <a:r>
              <a:rPr lang="en-US" altLang="en-US" dirty="0">
                <a:latin typeface="Bookman Old Style" charset="0"/>
              </a:rPr>
              <a:t>Individual oriented techniques</a:t>
            </a:r>
          </a:p>
          <a:p>
            <a:pPr lvl="1"/>
            <a:r>
              <a:rPr lang="en-US" altLang="en-US" dirty="0">
                <a:latin typeface="Bookman Old Style" charset="0"/>
              </a:rPr>
              <a:t>From interviews to ethnography and repertory grids</a:t>
            </a:r>
          </a:p>
          <a:p>
            <a:pPr marL="457200" indent="-457200">
              <a:buFont typeface="Wingdings" panose="05000000000000000000" pitchFamily="2" charset="2"/>
              <a:buChar char="Ø"/>
            </a:pPr>
            <a:r>
              <a:rPr lang="en-US" altLang="en-US" dirty="0">
                <a:latin typeface="Bookman Old Style" charset="0"/>
              </a:rPr>
              <a:t>Group oriented techniques</a:t>
            </a:r>
          </a:p>
          <a:p>
            <a:pPr lvl="1">
              <a:buFont typeface="Wingdings" charset="2"/>
              <a:buChar char="Ø"/>
            </a:pPr>
            <a:r>
              <a:rPr lang="en-US" altLang="en-US" dirty="0">
                <a:latin typeface="Bookman Old Style" charset="0"/>
              </a:rPr>
              <a:t>From Focus Groups to Prototyping</a:t>
            </a:r>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sp>
        <p:nvSpPr>
          <p:cNvPr id="3" name="Slide Number Placeholder 2">
            <a:extLst>
              <a:ext uri="{FF2B5EF4-FFF2-40B4-BE49-F238E27FC236}">
                <a16:creationId xmlns:a16="http://schemas.microsoft.com/office/drawing/2014/main" id="{4810801D-C779-4867-A79E-FC1053B33C63}"/>
              </a:ext>
            </a:extLst>
          </p:cNvPr>
          <p:cNvSpPr>
            <a:spLocks noGrp="1"/>
          </p:cNvSpPr>
          <p:nvPr>
            <p:ph type="sldNum" sz="quarter" idx="12"/>
          </p:nvPr>
        </p:nvSpPr>
        <p:spPr/>
        <p:txBody>
          <a:bodyPr/>
          <a:lstStyle/>
          <a:p>
            <a:fld id="{EDC940D2-3873-354C-BE69-FB1E39A1232E}" type="slidenum">
              <a:rPr lang="en-US" altLang="en-US" smtClean="0"/>
              <a:pPr/>
              <a:t>36</a:t>
            </a:fld>
            <a:r>
              <a:rPr lang="en-US" altLang="en-US"/>
              <a:t> / 60</a:t>
            </a:r>
            <a:endParaRPr lang="en-US"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140A7-8FBD-41CE-AC52-991F9CFA4787}"/>
              </a:ext>
            </a:extLst>
          </p:cNvPr>
          <p:cNvSpPr>
            <a:spLocks noGrp="1"/>
          </p:cNvSpPr>
          <p:nvPr>
            <p:ph type="title"/>
          </p:nvPr>
        </p:nvSpPr>
        <p:spPr/>
        <p:txBody>
          <a:bodyPr/>
          <a:lstStyle/>
          <a:p>
            <a:r>
              <a:rPr lang="en-US" sz="3600" dirty="0"/>
              <a:t>Systems Analysis </a:t>
            </a:r>
            <a:r>
              <a:rPr lang="is-IS" sz="3600" dirty="0"/>
              <a:t>…</a:t>
            </a:r>
            <a:r>
              <a:rPr lang="en-US" sz="3600" dirty="0"/>
              <a:t> Requirements Elicitation</a:t>
            </a:r>
          </a:p>
        </p:txBody>
      </p:sp>
      <p:sp>
        <p:nvSpPr>
          <p:cNvPr id="3" name="Content Placeholder 2">
            <a:extLst>
              <a:ext uri="{FF2B5EF4-FFF2-40B4-BE49-F238E27FC236}">
                <a16:creationId xmlns:a16="http://schemas.microsoft.com/office/drawing/2014/main" id="{7ED13342-C495-45BC-B3D8-F726A39AC13F}"/>
              </a:ext>
            </a:extLst>
          </p:cNvPr>
          <p:cNvSpPr>
            <a:spLocks noGrp="1"/>
          </p:cNvSpPr>
          <p:nvPr>
            <p:ph idx="1"/>
          </p:nvPr>
        </p:nvSpPr>
        <p:spPr/>
        <p:txBody>
          <a:bodyPr/>
          <a:lstStyle/>
          <a:p>
            <a:r>
              <a:rPr lang="en-US" altLang="en-US" dirty="0">
                <a:latin typeface="Bookman Old Style" charset="0"/>
              </a:rPr>
              <a:t>Data and Document oriented techniques</a:t>
            </a:r>
          </a:p>
          <a:p>
            <a:pPr marL="457200" indent="-457200">
              <a:buFont typeface="Wingdings" panose="05000000000000000000" pitchFamily="2" charset="2"/>
              <a:buChar char="Ø"/>
            </a:pPr>
            <a:r>
              <a:rPr lang="en-US" altLang="en-US" dirty="0">
                <a:latin typeface="Bookman Old Style" charset="0"/>
              </a:rPr>
              <a:t>Review of requirements documents, et.al.</a:t>
            </a:r>
          </a:p>
          <a:p>
            <a:endParaRPr lang="en-US" dirty="0"/>
          </a:p>
        </p:txBody>
      </p:sp>
      <p:sp>
        <p:nvSpPr>
          <p:cNvPr id="4" name="Footer Placeholder 3">
            <a:extLst>
              <a:ext uri="{FF2B5EF4-FFF2-40B4-BE49-F238E27FC236}">
                <a16:creationId xmlns:a16="http://schemas.microsoft.com/office/drawing/2014/main" id="{5315AF66-AC9A-4768-B64C-5E558D71A2BE}"/>
              </a:ext>
            </a:extLst>
          </p:cNvPr>
          <p:cNvSpPr>
            <a:spLocks noGrp="1"/>
          </p:cNvSpPr>
          <p:nvPr>
            <p:ph type="ftr" sz="quarter" idx="11"/>
          </p:nvPr>
        </p:nvSpPr>
        <p:spPr/>
        <p:txBody>
          <a:bodyPr/>
          <a:lstStyle/>
          <a:p>
            <a:pPr>
              <a:defRPr/>
            </a:pPr>
            <a:r>
              <a:rPr lang="en-US"/>
              <a:t>©  Richard A. Navarro 2019</a:t>
            </a:r>
            <a:endParaRPr lang="en-US" dirty="0"/>
          </a:p>
        </p:txBody>
      </p:sp>
      <p:pic>
        <p:nvPicPr>
          <p:cNvPr id="7" name="Picture 6">
            <a:extLst>
              <a:ext uri="{FF2B5EF4-FFF2-40B4-BE49-F238E27FC236}">
                <a16:creationId xmlns:a16="http://schemas.microsoft.com/office/drawing/2014/main" id="{76D3740E-5288-4694-ACD4-34EF1B0B221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4800600" y="3597275"/>
            <a:ext cx="3124200" cy="3124200"/>
          </a:xfrm>
          <a:prstGeom prst="rect">
            <a:avLst/>
          </a:prstGeom>
        </p:spPr>
      </p:pic>
      <p:sp>
        <p:nvSpPr>
          <p:cNvPr id="6" name="Slide Number Placeholder 5">
            <a:extLst>
              <a:ext uri="{FF2B5EF4-FFF2-40B4-BE49-F238E27FC236}">
                <a16:creationId xmlns:a16="http://schemas.microsoft.com/office/drawing/2014/main" id="{7A8FB924-B501-4757-8E37-9B7076BA9600}"/>
              </a:ext>
            </a:extLst>
          </p:cNvPr>
          <p:cNvSpPr>
            <a:spLocks noGrp="1"/>
          </p:cNvSpPr>
          <p:nvPr>
            <p:ph type="sldNum" sz="quarter" idx="12"/>
          </p:nvPr>
        </p:nvSpPr>
        <p:spPr/>
        <p:txBody>
          <a:bodyPr/>
          <a:lstStyle/>
          <a:p>
            <a:fld id="{EDC940D2-3873-354C-BE69-FB1E39A1232E}" type="slidenum">
              <a:rPr lang="en-US" altLang="en-US" smtClean="0"/>
              <a:pPr/>
              <a:t>37</a:t>
            </a:fld>
            <a:r>
              <a:rPr lang="en-US" altLang="en-US"/>
              <a:t> / 60</a:t>
            </a:r>
            <a:endParaRPr lang="en-US" altLang="en-US" dirty="0"/>
          </a:p>
        </p:txBody>
      </p:sp>
    </p:spTree>
    <p:extLst>
      <p:ext uri="{BB962C8B-B14F-4D97-AF65-F5344CB8AC3E}">
        <p14:creationId xmlns:p14="http://schemas.microsoft.com/office/powerpoint/2010/main" val="39946392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3600" dirty="0"/>
              <a:t>Systems Analysis / Requirements</a:t>
            </a:r>
          </a:p>
        </p:txBody>
      </p:sp>
      <p:sp>
        <p:nvSpPr>
          <p:cNvPr id="15363" name="Content Placeholder 2"/>
          <p:cNvSpPr>
            <a:spLocks noGrp="1"/>
          </p:cNvSpPr>
          <p:nvPr>
            <p:ph idx="1"/>
          </p:nvPr>
        </p:nvSpPr>
        <p:spPr>
          <a:xfrm>
            <a:off x="457200" y="1874838"/>
            <a:ext cx="8229600" cy="4525962"/>
          </a:xfrm>
        </p:spPr>
        <p:txBody>
          <a:bodyPr/>
          <a:lstStyle/>
          <a:p>
            <a:pPr>
              <a:buFont typeface="Wingdings 2" charset="2"/>
              <a:buNone/>
            </a:pPr>
            <a:r>
              <a:rPr lang="en-US" altLang="en-US" dirty="0">
                <a:latin typeface="Bookman Old Style" charset="0"/>
              </a:rPr>
              <a:t>Individual Oriented Techniques</a:t>
            </a:r>
          </a:p>
          <a:p>
            <a:pPr lvl="1">
              <a:buFont typeface="Wingdings" charset="2"/>
              <a:buChar char="Ø"/>
            </a:pPr>
            <a:r>
              <a:rPr lang="en-US" altLang="en-US" dirty="0">
                <a:latin typeface="Bookman Old Style" charset="0"/>
              </a:rPr>
              <a:t>Interviews</a:t>
            </a:r>
          </a:p>
          <a:p>
            <a:pPr lvl="1">
              <a:buFont typeface="Wingdings" charset="2"/>
              <a:buChar char="Ø"/>
            </a:pPr>
            <a:r>
              <a:rPr lang="en-US" altLang="en-US" dirty="0">
                <a:latin typeface="Bookman Old Style" charset="0"/>
              </a:rPr>
              <a:t>Open-Ended Interviews</a:t>
            </a:r>
          </a:p>
          <a:p>
            <a:pPr lvl="1">
              <a:buFont typeface="Wingdings" charset="2"/>
              <a:buChar char="Ø"/>
            </a:pPr>
            <a:r>
              <a:rPr lang="en-US" altLang="en-US" dirty="0">
                <a:latin typeface="Bookman Old Style" charset="0"/>
              </a:rPr>
              <a:t>Structured Interviews</a:t>
            </a:r>
          </a:p>
          <a:p>
            <a:pPr lvl="1">
              <a:buFont typeface="Wingdings" charset="2"/>
              <a:buChar char="Ø"/>
            </a:pPr>
            <a:r>
              <a:rPr lang="en-US" altLang="en-US" dirty="0">
                <a:latin typeface="Bookman Old Style" charset="0"/>
              </a:rPr>
              <a:t>Surveys</a:t>
            </a:r>
          </a:p>
          <a:p>
            <a:pPr lvl="1">
              <a:buFont typeface="Wingdings" charset="2"/>
              <a:buChar char="Ø"/>
            </a:pPr>
            <a:r>
              <a:rPr lang="en-US" altLang="en-US" dirty="0">
                <a:latin typeface="Bookman Old Style" charset="0"/>
              </a:rPr>
              <a:t>Contextual Inquiry </a:t>
            </a:r>
          </a:p>
          <a:p>
            <a:pPr lvl="1">
              <a:buFont typeface="Wingdings" charset="2"/>
              <a:buChar char="Ø"/>
            </a:pPr>
            <a:r>
              <a:rPr lang="en-US" altLang="en-US" dirty="0">
                <a:latin typeface="Bookman Old Style" charset="0"/>
              </a:rPr>
              <a:t>Concept Elicitation </a:t>
            </a:r>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pic>
        <p:nvPicPr>
          <p:cNvPr id="6" name="Picture 5">
            <a:extLst>
              <a:ext uri="{FF2B5EF4-FFF2-40B4-BE49-F238E27FC236}">
                <a16:creationId xmlns:a16="http://schemas.microsoft.com/office/drawing/2014/main" id="{69DF5823-AB7A-4B95-8A16-C718833A3D1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5334000" y="3867150"/>
            <a:ext cx="3466241" cy="2305050"/>
          </a:xfrm>
          <a:prstGeom prst="rect">
            <a:avLst/>
          </a:prstGeom>
        </p:spPr>
      </p:pic>
      <p:sp>
        <p:nvSpPr>
          <p:cNvPr id="3" name="Slide Number Placeholder 2">
            <a:extLst>
              <a:ext uri="{FF2B5EF4-FFF2-40B4-BE49-F238E27FC236}">
                <a16:creationId xmlns:a16="http://schemas.microsoft.com/office/drawing/2014/main" id="{C7416125-03E9-47B6-B2E9-7DB6E6430647}"/>
              </a:ext>
            </a:extLst>
          </p:cNvPr>
          <p:cNvSpPr>
            <a:spLocks noGrp="1"/>
          </p:cNvSpPr>
          <p:nvPr>
            <p:ph type="sldNum" sz="quarter" idx="12"/>
          </p:nvPr>
        </p:nvSpPr>
        <p:spPr/>
        <p:txBody>
          <a:bodyPr/>
          <a:lstStyle/>
          <a:p>
            <a:fld id="{EDC940D2-3873-354C-BE69-FB1E39A1232E}" type="slidenum">
              <a:rPr lang="en-US" altLang="en-US" smtClean="0"/>
              <a:pPr/>
              <a:t>38</a:t>
            </a:fld>
            <a:r>
              <a:rPr lang="en-US" altLang="en-US"/>
              <a:t> / 60</a:t>
            </a:r>
            <a:endParaRPr lang="en-US"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3600" dirty="0"/>
              <a:t>Systems Analysis / Requirements</a:t>
            </a:r>
          </a:p>
        </p:txBody>
      </p:sp>
      <p:sp>
        <p:nvSpPr>
          <p:cNvPr id="19459" name="Content Placeholder 2"/>
          <p:cNvSpPr>
            <a:spLocks noGrp="1"/>
          </p:cNvSpPr>
          <p:nvPr>
            <p:ph idx="1"/>
          </p:nvPr>
        </p:nvSpPr>
        <p:spPr>
          <a:xfrm>
            <a:off x="457200" y="2012949"/>
            <a:ext cx="8229600" cy="4525963"/>
          </a:xfrm>
        </p:spPr>
        <p:txBody>
          <a:bodyPr/>
          <a:lstStyle/>
          <a:p>
            <a:pPr>
              <a:buFont typeface="Wingdings 2" charset="2"/>
              <a:buNone/>
            </a:pPr>
            <a:r>
              <a:rPr lang="en-US" altLang="en-US" dirty="0">
                <a:latin typeface="Bookman Old Style" charset="0"/>
              </a:rPr>
              <a:t>Concept Elicitation … Protocol Analysis</a:t>
            </a:r>
          </a:p>
          <a:p>
            <a:pPr>
              <a:buFont typeface="Wingdings" charset="2"/>
              <a:buChar char="Ø"/>
            </a:pPr>
            <a:r>
              <a:rPr lang="en-US" altLang="en-US" dirty="0">
                <a:latin typeface="Bookman Old Style" charset="0"/>
              </a:rPr>
              <a:t>A systems analysis technique that has a respondent describe and explain actions</a:t>
            </a:r>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sp>
        <p:nvSpPr>
          <p:cNvPr id="3" name="Slide Number Placeholder 2">
            <a:extLst>
              <a:ext uri="{FF2B5EF4-FFF2-40B4-BE49-F238E27FC236}">
                <a16:creationId xmlns:a16="http://schemas.microsoft.com/office/drawing/2014/main" id="{5B746558-4C72-4A1D-9A2B-21F49461B59C}"/>
              </a:ext>
            </a:extLst>
          </p:cNvPr>
          <p:cNvSpPr>
            <a:spLocks noGrp="1"/>
          </p:cNvSpPr>
          <p:nvPr>
            <p:ph type="sldNum" sz="quarter" idx="12"/>
          </p:nvPr>
        </p:nvSpPr>
        <p:spPr/>
        <p:txBody>
          <a:bodyPr/>
          <a:lstStyle/>
          <a:p>
            <a:fld id="{EDC940D2-3873-354C-BE69-FB1E39A1232E}" type="slidenum">
              <a:rPr lang="en-US" altLang="en-US" smtClean="0"/>
              <a:pPr/>
              <a:t>39</a:t>
            </a:fld>
            <a:r>
              <a:rPr lang="en-US" altLang="en-US"/>
              <a:t> / 60</a:t>
            </a:r>
            <a:endParaRPr lang="en-US"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08E0CD-54B5-42C5-B6A9-29F68C909797}"/>
              </a:ext>
            </a:extLst>
          </p:cNvPr>
          <p:cNvPicPr>
            <a:picLocks noChangeAspect="1"/>
          </p:cNvPicPr>
          <p:nvPr/>
        </p:nvPicPr>
        <p:blipFill>
          <a:blip r:embed="rId2"/>
          <a:stretch>
            <a:fillRect/>
          </a:stretch>
        </p:blipFill>
        <p:spPr>
          <a:xfrm>
            <a:off x="1000125" y="2438400"/>
            <a:ext cx="7143750" cy="3779044"/>
          </a:xfrm>
          <a:prstGeom prst="rect">
            <a:avLst/>
          </a:prstGeom>
        </p:spPr>
      </p:pic>
      <p:pic>
        <p:nvPicPr>
          <p:cNvPr id="2" name="Picture 1">
            <a:extLst>
              <a:ext uri="{FF2B5EF4-FFF2-40B4-BE49-F238E27FC236}">
                <a16:creationId xmlns:a16="http://schemas.microsoft.com/office/drawing/2014/main" id="{310443B1-897E-4356-B451-7D250C56708C}"/>
              </a:ext>
            </a:extLst>
          </p:cNvPr>
          <p:cNvPicPr>
            <a:picLocks noChangeAspect="1"/>
          </p:cNvPicPr>
          <p:nvPr/>
        </p:nvPicPr>
        <p:blipFill>
          <a:blip r:embed="rId3"/>
          <a:stretch>
            <a:fillRect/>
          </a:stretch>
        </p:blipFill>
        <p:spPr>
          <a:xfrm>
            <a:off x="685800" y="533400"/>
            <a:ext cx="7949873" cy="2060627"/>
          </a:xfrm>
          <a:prstGeom prst="rect">
            <a:avLst/>
          </a:prstGeom>
        </p:spPr>
      </p:pic>
      <p:sp>
        <p:nvSpPr>
          <p:cNvPr id="3" name="Footer Placeholder 2">
            <a:extLst>
              <a:ext uri="{FF2B5EF4-FFF2-40B4-BE49-F238E27FC236}">
                <a16:creationId xmlns:a16="http://schemas.microsoft.com/office/drawing/2014/main" id="{CD8871F1-C5CA-4B7A-9B97-6720274873E0}"/>
              </a:ext>
            </a:extLst>
          </p:cNvPr>
          <p:cNvSpPr>
            <a:spLocks noGrp="1"/>
          </p:cNvSpPr>
          <p:nvPr>
            <p:ph type="ftr" sz="quarter" idx="11"/>
          </p:nvPr>
        </p:nvSpPr>
        <p:spPr/>
        <p:txBody>
          <a:bodyPr/>
          <a:lstStyle/>
          <a:p>
            <a:pPr>
              <a:defRPr/>
            </a:pPr>
            <a:r>
              <a:rPr lang="en-US"/>
              <a:t>©  Richard A. Navarro 2019</a:t>
            </a:r>
            <a:endParaRPr lang="en-US" dirty="0"/>
          </a:p>
        </p:txBody>
      </p:sp>
      <p:sp>
        <p:nvSpPr>
          <p:cNvPr id="6" name="Slide Number Placeholder 5">
            <a:extLst>
              <a:ext uri="{FF2B5EF4-FFF2-40B4-BE49-F238E27FC236}">
                <a16:creationId xmlns:a16="http://schemas.microsoft.com/office/drawing/2014/main" id="{1468EF6A-13DE-4566-B684-3A03CC1CC42B}"/>
              </a:ext>
            </a:extLst>
          </p:cNvPr>
          <p:cNvSpPr>
            <a:spLocks noGrp="1"/>
          </p:cNvSpPr>
          <p:nvPr>
            <p:ph type="sldNum" sz="quarter" idx="12"/>
          </p:nvPr>
        </p:nvSpPr>
        <p:spPr/>
        <p:txBody>
          <a:bodyPr/>
          <a:lstStyle/>
          <a:p>
            <a:fld id="{5F96A8E6-B64D-6D4F-8343-B766F6A91D0B}" type="slidenum">
              <a:rPr lang="en-US" altLang="en-US" smtClean="0"/>
              <a:pPr/>
              <a:t>4</a:t>
            </a:fld>
            <a:endParaRPr lang="en-US" altLang="en-US" dirty="0"/>
          </a:p>
        </p:txBody>
      </p:sp>
    </p:spTree>
    <p:extLst>
      <p:ext uri="{BB962C8B-B14F-4D97-AF65-F5344CB8AC3E}">
        <p14:creationId xmlns:p14="http://schemas.microsoft.com/office/powerpoint/2010/main" val="234355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n-US" sz="3600" dirty="0"/>
              <a:t>Systems Analysis / Requirements Elicitation</a:t>
            </a:r>
          </a:p>
        </p:txBody>
      </p:sp>
      <p:sp>
        <p:nvSpPr>
          <p:cNvPr id="20483" name="Content Placeholder 2"/>
          <p:cNvSpPr>
            <a:spLocks noGrp="1"/>
          </p:cNvSpPr>
          <p:nvPr>
            <p:ph idx="1"/>
          </p:nvPr>
        </p:nvSpPr>
        <p:spPr/>
        <p:txBody>
          <a:bodyPr/>
          <a:lstStyle/>
          <a:p>
            <a:pPr>
              <a:buFont typeface="Wingdings 2" charset="2"/>
              <a:buNone/>
            </a:pPr>
            <a:r>
              <a:rPr lang="en-US" altLang="en-US" dirty="0">
                <a:latin typeface="Bookman Old Style" charset="0"/>
              </a:rPr>
              <a:t>Concept Elicitation … Repertory Grids</a:t>
            </a:r>
          </a:p>
          <a:p>
            <a:pPr>
              <a:buFont typeface="Wingdings" charset="2"/>
              <a:buChar char="Ø"/>
            </a:pPr>
            <a:r>
              <a:rPr lang="en-US" altLang="en-US" dirty="0">
                <a:latin typeface="Bookman Old Style" charset="0"/>
              </a:rPr>
              <a:t>An interviewing technique that uses factor analysis to elicit respondents’ true feelings and beliefs about complex scenarios</a:t>
            </a:r>
          </a:p>
          <a:p>
            <a:pPr>
              <a:buFont typeface="Wingdings" charset="2"/>
              <a:buChar char="Ø"/>
            </a:pPr>
            <a:r>
              <a:rPr lang="en-US" altLang="en-US" dirty="0">
                <a:latin typeface="Bookman Old Style" charset="0"/>
              </a:rPr>
              <a:t>Useful in unearthing tacit knowledge</a:t>
            </a:r>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sp>
        <p:nvSpPr>
          <p:cNvPr id="3" name="Slide Number Placeholder 2">
            <a:extLst>
              <a:ext uri="{FF2B5EF4-FFF2-40B4-BE49-F238E27FC236}">
                <a16:creationId xmlns:a16="http://schemas.microsoft.com/office/drawing/2014/main" id="{8A3021C9-FE41-4673-AA2C-17C1D670F8C7}"/>
              </a:ext>
            </a:extLst>
          </p:cNvPr>
          <p:cNvSpPr>
            <a:spLocks noGrp="1"/>
          </p:cNvSpPr>
          <p:nvPr>
            <p:ph type="sldNum" sz="quarter" idx="12"/>
          </p:nvPr>
        </p:nvSpPr>
        <p:spPr/>
        <p:txBody>
          <a:bodyPr/>
          <a:lstStyle/>
          <a:p>
            <a:fld id="{EDC940D2-3873-354C-BE69-FB1E39A1232E}" type="slidenum">
              <a:rPr lang="en-US" altLang="en-US" smtClean="0"/>
              <a:pPr/>
              <a:t>40</a:t>
            </a:fld>
            <a:r>
              <a:rPr lang="en-US" altLang="en-US"/>
              <a:t> / 60</a:t>
            </a:r>
            <a:endParaRPr lang="en-US"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n-US" sz="3600" dirty="0"/>
              <a:t>Systems Analysis / Requirements Elicitation</a:t>
            </a:r>
          </a:p>
        </p:txBody>
      </p:sp>
      <p:sp>
        <p:nvSpPr>
          <p:cNvPr id="18435" name="Content Placeholder 2"/>
          <p:cNvSpPr>
            <a:spLocks noGrp="1"/>
          </p:cNvSpPr>
          <p:nvPr>
            <p:ph idx="1"/>
          </p:nvPr>
        </p:nvSpPr>
        <p:spPr/>
        <p:txBody>
          <a:bodyPr/>
          <a:lstStyle/>
          <a:p>
            <a:pPr>
              <a:buFont typeface="Wingdings 2" charset="2"/>
              <a:buNone/>
            </a:pPr>
            <a:r>
              <a:rPr lang="en-US" altLang="en-US" dirty="0">
                <a:latin typeface="Bookman Old Style" charset="0"/>
              </a:rPr>
              <a:t>Contextual Inquiry</a:t>
            </a:r>
          </a:p>
          <a:p>
            <a:pPr>
              <a:buFont typeface="Wingdings" charset="2"/>
              <a:buChar char="Ø"/>
            </a:pPr>
            <a:r>
              <a:rPr lang="en-US" altLang="en-US" dirty="0">
                <a:latin typeface="Bookman Old Style" charset="0"/>
              </a:rPr>
              <a:t>Methods based on ethnography and/or discourse analysis </a:t>
            </a:r>
          </a:p>
          <a:p>
            <a:pPr>
              <a:buFont typeface="Wingdings" charset="2"/>
              <a:buChar char="Ø"/>
            </a:pPr>
            <a:r>
              <a:rPr lang="en-US" altLang="en-US" dirty="0">
                <a:latin typeface="Bookman Old Style" charset="0"/>
              </a:rPr>
              <a:t>Methods that are based on the analysts becoming immersed in and therefore gaining deep understanding of a scenario</a:t>
            </a:r>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sp>
        <p:nvSpPr>
          <p:cNvPr id="3" name="Slide Number Placeholder 2">
            <a:extLst>
              <a:ext uri="{FF2B5EF4-FFF2-40B4-BE49-F238E27FC236}">
                <a16:creationId xmlns:a16="http://schemas.microsoft.com/office/drawing/2014/main" id="{64581299-B733-4F4D-8A6F-5B4B62C8F906}"/>
              </a:ext>
            </a:extLst>
          </p:cNvPr>
          <p:cNvSpPr>
            <a:spLocks noGrp="1"/>
          </p:cNvSpPr>
          <p:nvPr>
            <p:ph type="sldNum" sz="quarter" idx="12"/>
          </p:nvPr>
        </p:nvSpPr>
        <p:spPr/>
        <p:txBody>
          <a:bodyPr/>
          <a:lstStyle/>
          <a:p>
            <a:fld id="{EDC940D2-3873-354C-BE69-FB1E39A1232E}" type="slidenum">
              <a:rPr lang="en-US" altLang="en-US" smtClean="0"/>
              <a:pPr/>
              <a:t>41</a:t>
            </a:fld>
            <a:r>
              <a:rPr lang="en-US" altLang="en-US"/>
              <a:t> / 60</a:t>
            </a:r>
            <a:endParaRPr lang="en-US"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rtlCol="0">
            <a:normAutofit/>
          </a:bodyPr>
          <a:lstStyle/>
          <a:p>
            <a:pPr fontAlgn="auto">
              <a:spcAft>
                <a:spcPts val="0"/>
              </a:spcAft>
              <a:defRPr/>
            </a:pPr>
            <a:r>
              <a:rPr lang="en-US" sz="3600" dirty="0"/>
              <a:t>Systems Analysis / Requirements</a:t>
            </a:r>
          </a:p>
        </p:txBody>
      </p:sp>
      <p:sp>
        <p:nvSpPr>
          <p:cNvPr id="16387" name="Content Placeholder 2"/>
          <p:cNvSpPr>
            <a:spLocks noGrp="1"/>
          </p:cNvSpPr>
          <p:nvPr>
            <p:ph idx="1"/>
          </p:nvPr>
        </p:nvSpPr>
        <p:spPr>
          <a:xfrm>
            <a:off x="457200" y="1874838"/>
            <a:ext cx="8229600" cy="4525962"/>
          </a:xfrm>
        </p:spPr>
        <p:txBody>
          <a:bodyPr/>
          <a:lstStyle/>
          <a:p>
            <a:pPr>
              <a:buFont typeface="Wingdings 2" charset="2"/>
              <a:buNone/>
            </a:pPr>
            <a:r>
              <a:rPr lang="en-US" altLang="en-US" dirty="0">
                <a:latin typeface="Bookman Old Style" charset="0"/>
              </a:rPr>
              <a:t>Group Oriented Techniques </a:t>
            </a:r>
          </a:p>
          <a:p>
            <a:pPr lvl="1">
              <a:buFont typeface="Wingdings" charset="2"/>
              <a:buChar char="Ø"/>
            </a:pPr>
            <a:r>
              <a:rPr lang="en-US" altLang="en-US" dirty="0">
                <a:latin typeface="Bookman Old Style" charset="0"/>
              </a:rPr>
              <a:t>Focus Groups</a:t>
            </a:r>
          </a:p>
          <a:p>
            <a:pPr lvl="1">
              <a:buFont typeface="Wingdings" charset="2"/>
              <a:buChar char="Ø"/>
            </a:pPr>
            <a:r>
              <a:rPr lang="en-US" altLang="en-US" dirty="0">
                <a:latin typeface="Bookman Old Style" charset="0"/>
              </a:rPr>
              <a:t>Delphi Methods</a:t>
            </a:r>
          </a:p>
          <a:p>
            <a:pPr lvl="1">
              <a:buFont typeface="Wingdings" charset="2"/>
              <a:buChar char="Ø"/>
            </a:pPr>
            <a:r>
              <a:rPr lang="en-US" altLang="en-US" dirty="0">
                <a:latin typeface="Bookman Old Style" charset="0"/>
              </a:rPr>
              <a:t>RAD / JAD Teams</a:t>
            </a:r>
          </a:p>
          <a:p>
            <a:pPr lvl="1">
              <a:buFont typeface="Wingdings" charset="2"/>
              <a:buChar char="Ø"/>
            </a:pPr>
            <a:r>
              <a:rPr lang="en-US" altLang="en-US" dirty="0">
                <a:latin typeface="Bookman Old Style" charset="0"/>
              </a:rPr>
              <a:t>Prototyping</a:t>
            </a:r>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pic>
        <p:nvPicPr>
          <p:cNvPr id="6" name="Picture 5">
            <a:extLst>
              <a:ext uri="{FF2B5EF4-FFF2-40B4-BE49-F238E27FC236}">
                <a16:creationId xmlns:a16="http://schemas.microsoft.com/office/drawing/2014/main" id="{F26A5440-3651-4135-8A9D-06BE0B3A21B4}"/>
              </a:ext>
            </a:extLst>
          </p:cNvPr>
          <p:cNvPicPr>
            <a:picLocks noChangeAspect="1"/>
          </p:cNvPicPr>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5181600" y="3686397"/>
            <a:ext cx="3276600" cy="2457450"/>
          </a:xfrm>
          <a:prstGeom prst="rect">
            <a:avLst/>
          </a:prstGeom>
        </p:spPr>
      </p:pic>
      <p:sp>
        <p:nvSpPr>
          <p:cNvPr id="3" name="Slide Number Placeholder 2">
            <a:extLst>
              <a:ext uri="{FF2B5EF4-FFF2-40B4-BE49-F238E27FC236}">
                <a16:creationId xmlns:a16="http://schemas.microsoft.com/office/drawing/2014/main" id="{F0CFEF41-6802-4C05-A833-C87C40B54EBA}"/>
              </a:ext>
            </a:extLst>
          </p:cNvPr>
          <p:cNvSpPr>
            <a:spLocks noGrp="1"/>
          </p:cNvSpPr>
          <p:nvPr>
            <p:ph type="sldNum" sz="quarter" idx="12"/>
          </p:nvPr>
        </p:nvSpPr>
        <p:spPr/>
        <p:txBody>
          <a:bodyPr/>
          <a:lstStyle/>
          <a:p>
            <a:fld id="{EDC940D2-3873-354C-BE69-FB1E39A1232E}" type="slidenum">
              <a:rPr lang="en-US" altLang="en-US" smtClean="0"/>
              <a:pPr/>
              <a:t>42</a:t>
            </a:fld>
            <a:r>
              <a:rPr lang="en-US" altLang="en-US"/>
              <a:t> / 60</a:t>
            </a:r>
            <a:endParaRPr lang="en-US"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3600" dirty="0"/>
              <a:t>Systems Analysis / Requirements</a:t>
            </a:r>
          </a:p>
        </p:txBody>
      </p:sp>
      <p:sp>
        <p:nvSpPr>
          <p:cNvPr id="17411" name="Content Placeholder 2"/>
          <p:cNvSpPr>
            <a:spLocks noGrp="1"/>
          </p:cNvSpPr>
          <p:nvPr>
            <p:ph idx="1"/>
          </p:nvPr>
        </p:nvSpPr>
        <p:spPr/>
        <p:txBody>
          <a:bodyPr/>
          <a:lstStyle/>
          <a:p>
            <a:pPr>
              <a:buFont typeface="Wingdings 2" charset="2"/>
              <a:buNone/>
            </a:pPr>
            <a:r>
              <a:rPr lang="en-US" altLang="en-US" dirty="0">
                <a:latin typeface="Bookman Old Style" charset="0"/>
              </a:rPr>
              <a:t>Delphi Methods</a:t>
            </a:r>
          </a:p>
          <a:p>
            <a:pPr>
              <a:buFont typeface="Wingdings" charset="2"/>
              <a:buChar char="Ø"/>
            </a:pPr>
            <a:r>
              <a:rPr lang="en-US" altLang="en-US" dirty="0">
                <a:latin typeface="Bookman Old Style" charset="0"/>
              </a:rPr>
              <a:t>Piecewise refinement of questionnaire or survey instrument based on responses of experts working remotely and asynchronously</a:t>
            </a:r>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sp>
        <p:nvSpPr>
          <p:cNvPr id="3" name="Slide Number Placeholder 2">
            <a:extLst>
              <a:ext uri="{FF2B5EF4-FFF2-40B4-BE49-F238E27FC236}">
                <a16:creationId xmlns:a16="http://schemas.microsoft.com/office/drawing/2014/main" id="{2E285F44-7582-4259-B1FA-D94211AB309D}"/>
              </a:ext>
            </a:extLst>
          </p:cNvPr>
          <p:cNvSpPr>
            <a:spLocks noGrp="1"/>
          </p:cNvSpPr>
          <p:nvPr>
            <p:ph type="sldNum" sz="quarter" idx="12"/>
          </p:nvPr>
        </p:nvSpPr>
        <p:spPr/>
        <p:txBody>
          <a:bodyPr/>
          <a:lstStyle/>
          <a:p>
            <a:fld id="{EDC940D2-3873-354C-BE69-FB1E39A1232E}" type="slidenum">
              <a:rPr lang="en-US" altLang="en-US" smtClean="0"/>
              <a:pPr/>
              <a:t>43</a:t>
            </a:fld>
            <a:r>
              <a:rPr lang="en-US" altLang="en-US"/>
              <a:t> / 60</a:t>
            </a:r>
            <a:endParaRPr lang="en-US"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7CE39-CB8F-4EE3-82D4-78A52A8945E2}"/>
              </a:ext>
            </a:extLst>
          </p:cNvPr>
          <p:cNvSpPr>
            <a:spLocks noGrp="1"/>
          </p:cNvSpPr>
          <p:nvPr>
            <p:ph type="title"/>
          </p:nvPr>
        </p:nvSpPr>
        <p:spPr/>
        <p:txBody>
          <a:bodyPr/>
          <a:lstStyle/>
          <a:p>
            <a:r>
              <a:rPr lang="en-US" sz="3600" dirty="0"/>
              <a:t>Systems Analysis / Requirements</a:t>
            </a:r>
          </a:p>
        </p:txBody>
      </p:sp>
      <p:sp>
        <p:nvSpPr>
          <p:cNvPr id="3" name="Content Placeholder 2">
            <a:extLst>
              <a:ext uri="{FF2B5EF4-FFF2-40B4-BE49-F238E27FC236}">
                <a16:creationId xmlns:a16="http://schemas.microsoft.com/office/drawing/2014/main" id="{EDCCF2A7-A97C-4DBB-93FB-8693B9231A87}"/>
              </a:ext>
            </a:extLst>
          </p:cNvPr>
          <p:cNvSpPr>
            <a:spLocks noGrp="1"/>
          </p:cNvSpPr>
          <p:nvPr>
            <p:ph idx="1"/>
          </p:nvPr>
        </p:nvSpPr>
        <p:spPr/>
        <p:txBody>
          <a:bodyPr/>
          <a:lstStyle/>
          <a:p>
            <a:r>
              <a:rPr lang="en-US" dirty="0"/>
              <a:t>Prototyping</a:t>
            </a:r>
          </a:p>
          <a:p>
            <a:pPr marL="457200" indent="-457200">
              <a:buFont typeface="Wingdings" panose="05000000000000000000" pitchFamily="2" charset="2"/>
              <a:buChar char="Ø"/>
            </a:pPr>
            <a:r>
              <a:rPr lang="en-US" sz="2800" dirty="0"/>
              <a:t>“Prototyping is an integral part of design in general because it allows us to  test our ideas quickly and improve on them in an equally timely fashion. The Institute of Design at Stanford encourages a “bias towards action”, where building and testing is valued over thinking and meeting.”</a:t>
            </a:r>
          </a:p>
          <a:p>
            <a:pPr marL="2690813" algn="ctr"/>
            <a:r>
              <a:rPr lang="en-US" sz="1800" dirty="0">
                <a:hlinkClick r:id="rId2"/>
              </a:rPr>
              <a:t>https://www.interaction-design.org/literature/article/design-thinking-get-started-with-prototyping</a:t>
            </a:r>
            <a:endParaRPr lang="en-US" sz="1800" dirty="0"/>
          </a:p>
        </p:txBody>
      </p:sp>
      <p:sp>
        <p:nvSpPr>
          <p:cNvPr id="4" name="Footer Placeholder 3">
            <a:extLst>
              <a:ext uri="{FF2B5EF4-FFF2-40B4-BE49-F238E27FC236}">
                <a16:creationId xmlns:a16="http://schemas.microsoft.com/office/drawing/2014/main" id="{5BB06744-A646-422D-89A9-9B5130AC386A}"/>
              </a:ext>
            </a:extLst>
          </p:cNvPr>
          <p:cNvSpPr>
            <a:spLocks noGrp="1"/>
          </p:cNvSpPr>
          <p:nvPr>
            <p:ph type="ftr" sz="quarter" idx="11"/>
          </p:nvPr>
        </p:nvSpPr>
        <p:spPr/>
        <p:txBody>
          <a:bodyPr/>
          <a:lstStyle/>
          <a:p>
            <a:pPr>
              <a:defRPr/>
            </a:pPr>
            <a:r>
              <a:rPr lang="en-US"/>
              <a:t>©  Richard A. Navarro 2019</a:t>
            </a:r>
            <a:endParaRPr lang="en-US" dirty="0"/>
          </a:p>
        </p:txBody>
      </p:sp>
      <p:sp>
        <p:nvSpPr>
          <p:cNvPr id="6" name="Slide Number Placeholder 5">
            <a:extLst>
              <a:ext uri="{FF2B5EF4-FFF2-40B4-BE49-F238E27FC236}">
                <a16:creationId xmlns:a16="http://schemas.microsoft.com/office/drawing/2014/main" id="{B9128019-880E-434D-A3F3-D5AD6B0C27B7}"/>
              </a:ext>
            </a:extLst>
          </p:cNvPr>
          <p:cNvSpPr>
            <a:spLocks noGrp="1"/>
          </p:cNvSpPr>
          <p:nvPr>
            <p:ph type="sldNum" sz="quarter" idx="12"/>
          </p:nvPr>
        </p:nvSpPr>
        <p:spPr/>
        <p:txBody>
          <a:bodyPr/>
          <a:lstStyle/>
          <a:p>
            <a:fld id="{EDC940D2-3873-354C-BE69-FB1E39A1232E}" type="slidenum">
              <a:rPr lang="en-US" altLang="en-US" smtClean="0"/>
              <a:pPr/>
              <a:t>44</a:t>
            </a:fld>
            <a:r>
              <a:rPr lang="en-US" altLang="en-US"/>
              <a:t> / 60</a:t>
            </a:r>
            <a:endParaRPr lang="en-US" altLang="en-US" dirty="0"/>
          </a:p>
        </p:txBody>
      </p:sp>
    </p:spTree>
    <p:extLst>
      <p:ext uri="{BB962C8B-B14F-4D97-AF65-F5344CB8AC3E}">
        <p14:creationId xmlns:p14="http://schemas.microsoft.com/office/powerpoint/2010/main" val="19121106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369" y="616385"/>
            <a:ext cx="8229600" cy="1143000"/>
          </a:xfrm>
        </p:spPr>
        <p:txBody>
          <a:bodyPr rtlCol="0">
            <a:noAutofit/>
          </a:bodyPr>
          <a:lstStyle/>
          <a:p>
            <a:pPr fontAlgn="auto">
              <a:spcAft>
                <a:spcPts val="0"/>
              </a:spcAft>
              <a:defRPr/>
            </a:pPr>
            <a:r>
              <a:rPr lang="en-US" sz="3600" dirty="0" smtClean="0"/>
              <a:t>Systems Analysis / Requirements </a:t>
            </a:r>
            <a:r>
              <a:rPr lang="en-US" sz="3600" dirty="0"/>
              <a:t>Elicitation … The Challenges … The Mountains to be Climbed</a:t>
            </a:r>
          </a:p>
        </p:txBody>
      </p:sp>
      <p:sp>
        <p:nvSpPr>
          <p:cNvPr id="10" name="Footer Placeholder 9"/>
          <p:cNvSpPr>
            <a:spLocks noGrp="1"/>
          </p:cNvSpPr>
          <p:nvPr>
            <p:ph type="ftr" sz="quarter" idx="11"/>
          </p:nvPr>
        </p:nvSpPr>
        <p:spPr/>
        <p:txBody>
          <a:bodyPr/>
          <a:lstStyle/>
          <a:p>
            <a:pPr>
              <a:defRPr/>
            </a:pPr>
            <a:r>
              <a:rPr lang="en-US"/>
              <a:t>©  Richard A. Navarro 2019</a:t>
            </a:r>
            <a:endParaRPr lang="en-US" dirty="0"/>
          </a:p>
        </p:txBody>
      </p:sp>
      <p:pic>
        <p:nvPicPr>
          <p:cNvPr id="2150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2286000"/>
            <a:ext cx="4630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590800"/>
            <a:ext cx="4630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2743200"/>
            <a:ext cx="4630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4063" y="2895600"/>
            <a:ext cx="463073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Box 8"/>
          <p:cNvSpPr txBox="1">
            <a:spLocks noChangeArrowheads="1"/>
          </p:cNvSpPr>
          <p:nvPr/>
        </p:nvSpPr>
        <p:spPr bwMode="auto">
          <a:xfrm>
            <a:off x="1219200" y="4419600"/>
            <a:ext cx="66294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lgn="ctr">
              <a:spcBef>
                <a:spcPct val="0"/>
              </a:spcBef>
              <a:buFontTx/>
              <a:buNone/>
            </a:pPr>
            <a:r>
              <a:rPr lang="en-US" altLang="en-US" dirty="0">
                <a:latin typeface="Book Antiqua" charset="0"/>
              </a:rPr>
              <a:t>Requirements Elicitation / Systems Analysis ought to match processes to Culture and Language Challenges</a:t>
            </a:r>
          </a:p>
        </p:txBody>
      </p:sp>
      <p:sp>
        <p:nvSpPr>
          <p:cNvPr id="3" name="Slide Number Placeholder 2">
            <a:extLst>
              <a:ext uri="{FF2B5EF4-FFF2-40B4-BE49-F238E27FC236}">
                <a16:creationId xmlns:a16="http://schemas.microsoft.com/office/drawing/2014/main" id="{42ED3775-4B46-41A1-85E6-58C61ACFAA55}"/>
              </a:ext>
            </a:extLst>
          </p:cNvPr>
          <p:cNvSpPr>
            <a:spLocks noGrp="1"/>
          </p:cNvSpPr>
          <p:nvPr>
            <p:ph type="sldNum" sz="quarter" idx="12"/>
          </p:nvPr>
        </p:nvSpPr>
        <p:spPr/>
        <p:txBody>
          <a:bodyPr/>
          <a:lstStyle/>
          <a:p>
            <a:fld id="{EDC940D2-3873-354C-BE69-FB1E39A1232E}" type="slidenum">
              <a:rPr lang="en-US" altLang="en-US" smtClean="0"/>
              <a:pPr/>
              <a:t>45</a:t>
            </a:fld>
            <a:r>
              <a:rPr lang="en-US" altLang="en-US"/>
              <a:t> / 60</a:t>
            </a:r>
            <a:endParaRPr lang="en-US" alt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rtlCol="0">
            <a:noAutofit/>
          </a:bodyPr>
          <a:lstStyle/>
          <a:p>
            <a:pPr fontAlgn="auto">
              <a:spcAft>
                <a:spcPts val="0"/>
              </a:spcAft>
              <a:defRPr/>
            </a:pPr>
            <a:r>
              <a:rPr lang="en-US" sz="3600" dirty="0"/>
              <a:t>Systems Analysis / Requirements Elicitation … The Challenges … The Mountains to be Climbed</a:t>
            </a:r>
          </a:p>
        </p:txBody>
      </p:sp>
      <p:pic>
        <p:nvPicPr>
          <p:cNvPr id="22531" name="Picture 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57200" y="2362200"/>
            <a:ext cx="4013200" cy="715963"/>
          </a:xfrm>
        </p:spPr>
      </p:pic>
      <p:sp>
        <p:nvSpPr>
          <p:cNvPr id="8" name="Footer Placeholder 7"/>
          <p:cNvSpPr>
            <a:spLocks noGrp="1"/>
          </p:cNvSpPr>
          <p:nvPr>
            <p:ph type="ftr" sz="quarter" idx="11"/>
          </p:nvPr>
        </p:nvSpPr>
        <p:spPr/>
        <p:txBody>
          <a:bodyPr/>
          <a:lstStyle/>
          <a:p>
            <a:pPr>
              <a:defRPr/>
            </a:pPr>
            <a:r>
              <a:rPr lang="en-US"/>
              <a:t>©  Richard A. Navarro 2019</a:t>
            </a:r>
            <a:endParaRPr lang="en-US" dirty="0"/>
          </a:p>
        </p:txBody>
      </p:sp>
      <p:sp>
        <p:nvSpPr>
          <p:cNvPr id="22533" name="TextBox 9"/>
          <p:cNvSpPr txBox="1">
            <a:spLocks noChangeArrowheads="1"/>
          </p:cNvSpPr>
          <p:nvPr/>
        </p:nvSpPr>
        <p:spPr bwMode="auto">
          <a:xfrm>
            <a:off x="914400" y="3352800"/>
            <a:ext cx="3276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lgn="ctr">
              <a:spcBef>
                <a:spcPct val="0"/>
              </a:spcBef>
              <a:buFontTx/>
              <a:buNone/>
            </a:pPr>
            <a:r>
              <a:rPr lang="en-US" altLang="en-US" b="1" i="1" dirty="0">
                <a:solidFill>
                  <a:srgbClr val="FF0000"/>
                </a:solidFill>
                <a:latin typeface="Book Antiqua" charset="0"/>
              </a:rPr>
              <a:t>Linguistics Related Challenges</a:t>
            </a:r>
          </a:p>
        </p:txBody>
      </p:sp>
      <p:grpSp>
        <p:nvGrpSpPr>
          <p:cNvPr id="22534" name="Group 6"/>
          <p:cNvGrpSpPr>
            <a:grpSpLocks/>
          </p:cNvGrpSpPr>
          <p:nvPr/>
        </p:nvGrpSpPr>
        <p:grpSpPr bwMode="auto">
          <a:xfrm>
            <a:off x="4419600" y="2743200"/>
            <a:ext cx="4724400" cy="3240410"/>
            <a:chOff x="4419600" y="3276600"/>
            <a:chExt cx="4724400" cy="2660210"/>
          </a:xfrm>
        </p:grpSpPr>
        <p:pic>
          <p:nvPicPr>
            <p:cNvPr id="2253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3276600"/>
              <a:ext cx="47244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Box 10"/>
            <p:cNvSpPr txBox="1">
              <a:spLocks noChangeArrowheads="1"/>
            </p:cNvSpPr>
            <p:nvPr/>
          </p:nvSpPr>
          <p:spPr bwMode="auto">
            <a:xfrm>
              <a:off x="5334000" y="4648200"/>
              <a:ext cx="2895600" cy="1288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lgn="ctr">
                <a:spcBef>
                  <a:spcPct val="0"/>
                </a:spcBef>
                <a:buFontTx/>
                <a:buNone/>
              </a:pPr>
              <a:r>
                <a:rPr lang="en-US" altLang="en-US" b="1" i="1" dirty="0">
                  <a:solidFill>
                    <a:srgbClr val="FF0000"/>
                  </a:solidFill>
                  <a:latin typeface="Book Antiqua" charset="0"/>
                </a:rPr>
                <a:t>Culture Related Challenges</a:t>
              </a:r>
            </a:p>
          </p:txBody>
        </p:sp>
      </p:grpSp>
      <p:sp>
        <p:nvSpPr>
          <p:cNvPr id="3" name="Slide Number Placeholder 2">
            <a:extLst>
              <a:ext uri="{FF2B5EF4-FFF2-40B4-BE49-F238E27FC236}">
                <a16:creationId xmlns:a16="http://schemas.microsoft.com/office/drawing/2014/main" id="{654DFF31-862C-4207-88A1-E14F3A8102ED}"/>
              </a:ext>
            </a:extLst>
          </p:cNvPr>
          <p:cNvSpPr>
            <a:spLocks noGrp="1"/>
          </p:cNvSpPr>
          <p:nvPr>
            <p:ph type="sldNum" sz="quarter" idx="12"/>
          </p:nvPr>
        </p:nvSpPr>
        <p:spPr/>
        <p:txBody>
          <a:bodyPr/>
          <a:lstStyle/>
          <a:p>
            <a:fld id="{EDC940D2-3873-354C-BE69-FB1E39A1232E}" type="slidenum">
              <a:rPr lang="en-US" altLang="en-US" smtClean="0"/>
              <a:pPr/>
              <a:t>46</a:t>
            </a:fld>
            <a:r>
              <a:rPr lang="en-US" altLang="en-US"/>
              <a:t> / 60</a:t>
            </a:r>
            <a:endParaRPr lang="en-US" alt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362200"/>
            <a:ext cx="40132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rtlCol="0">
            <a:normAutofit fontScale="90000"/>
          </a:bodyPr>
          <a:lstStyle/>
          <a:p>
            <a:pPr fontAlgn="auto">
              <a:spcAft>
                <a:spcPts val="0"/>
              </a:spcAft>
              <a:defRPr/>
            </a:pPr>
            <a:r>
              <a:rPr lang="en-US" dirty="0"/>
              <a:t>Requirements Elicitation … Language Related Challenges  </a:t>
            </a:r>
          </a:p>
        </p:txBody>
      </p:sp>
      <p:sp>
        <p:nvSpPr>
          <p:cNvPr id="23555" name="Content Placeholder 2"/>
          <p:cNvSpPr>
            <a:spLocks noGrp="1"/>
          </p:cNvSpPr>
          <p:nvPr>
            <p:ph idx="1"/>
          </p:nvPr>
        </p:nvSpPr>
        <p:spPr>
          <a:xfrm>
            <a:off x="3657600" y="1628775"/>
            <a:ext cx="5181600" cy="4525962"/>
          </a:xfrm>
        </p:spPr>
        <p:txBody>
          <a:bodyPr/>
          <a:lstStyle/>
          <a:p>
            <a:pPr>
              <a:lnSpc>
                <a:spcPts val="3200"/>
              </a:lnSpc>
              <a:buFont typeface="Wingdings 2" charset="2"/>
              <a:buNone/>
            </a:pPr>
            <a:r>
              <a:rPr lang="en-US" altLang="en-US" dirty="0">
                <a:latin typeface="Bookman Old Style" charset="0"/>
              </a:rPr>
              <a:t>Language </a:t>
            </a:r>
            <a:r>
              <a:rPr lang="en-US" altLang="en-US" b="1" i="1" dirty="0">
                <a:solidFill>
                  <a:srgbClr val="FF0000"/>
                </a:solidFill>
                <a:latin typeface="Bookman Old Style" charset="0"/>
              </a:rPr>
              <a:t>Does</a:t>
            </a:r>
            <a:r>
              <a:rPr lang="en-US" altLang="en-US" dirty="0">
                <a:latin typeface="Bookman Old Style" charset="0"/>
              </a:rPr>
              <a:t> Influence Thought</a:t>
            </a:r>
          </a:p>
          <a:p>
            <a:pPr>
              <a:lnSpc>
                <a:spcPts val="3200"/>
              </a:lnSpc>
              <a:buFont typeface="Wingdings 2" charset="2"/>
              <a:buNone/>
            </a:pPr>
            <a:r>
              <a:rPr lang="en-US" altLang="en-US" dirty="0">
                <a:latin typeface="Bookman Old Style" charset="0"/>
              </a:rPr>
              <a:t>Language </a:t>
            </a:r>
            <a:r>
              <a:rPr lang="en-US" altLang="en-US" b="1" i="1" dirty="0">
                <a:solidFill>
                  <a:srgbClr val="FF0000"/>
                </a:solidFill>
                <a:latin typeface="Bookman Old Style" charset="0"/>
              </a:rPr>
              <a:t>Does</a:t>
            </a:r>
            <a:r>
              <a:rPr lang="en-US" altLang="en-US" dirty="0">
                <a:latin typeface="Bookman Old Style" charset="0"/>
              </a:rPr>
              <a:t> Influence Understanding</a:t>
            </a:r>
          </a:p>
          <a:p>
            <a:pPr lvl="1">
              <a:lnSpc>
                <a:spcPts val="3200"/>
              </a:lnSpc>
              <a:buFont typeface="Wingdings 2" charset="2"/>
              <a:buNone/>
            </a:pPr>
            <a:r>
              <a:rPr lang="en-US" altLang="en-US" dirty="0">
                <a:latin typeface="Bookman Old Style" charset="0"/>
              </a:rPr>
              <a:t>Issues Include</a:t>
            </a:r>
          </a:p>
          <a:p>
            <a:pPr lvl="2">
              <a:lnSpc>
                <a:spcPts val="3200"/>
              </a:lnSpc>
              <a:buFont typeface="Wingdings" charset="2"/>
              <a:buChar char="Ø"/>
            </a:pPr>
            <a:r>
              <a:rPr lang="en-US" altLang="en-US" dirty="0">
                <a:latin typeface="Bookman Old Style" charset="0"/>
              </a:rPr>
              <a:t>Behaviors and Beliefs</a:t>
            </a:r>
          </a:p>
          <a:p>
            <a:pPr lvl="2">
              <a:lnSpc>
                <a:spcPts val="3200"/>
              </a:lnSpc>
              <a:buFont typeface="Wingdings" charset="2"/>
              <a:buChar char="Ø"/>
            </a:pPr>
            <a:r>
              <a:rPr lang="en-US" altLang="en-US" dirty="0">
                <a:latin typeface="Bookman Old Style" charset="0"/>
              </a:rPr>
              <a:t>Fundamental meanings</a:t>
            </a:r>
          </a:p>
          <a:p>
            <a:pPr lvl="2">
              <a:lnSpc>
                <a:spcPts val="3200"/>
              </a:lnSpc>
              <a:buFont typeface="Wingdings" charset="2"/>
              <a:buChar char="Ø"/>
            </a:pPr>
            <a:r>
              <a:rPr lang="en-US" altLang="en-US" dirty="0">
                <a:latin typeface="Bookman Old Style" charset="0"/>
              </a:rPr>
              <a:t>Translations</a:t>
            </a:r>
          </a:p>
        </p:txBody>
      </p:sp>
      <p:sp>
        <p:nvSpPr>
          <p:cNvPr id="7" name="Footer Placeholder 6"/>
          <p:cNvSpPr>
            <a:spLocks noGrp="1"/>
          </p:cNvSpPr>
          <p:nvPr>
            <p:ph type="ftr" sz="quarter" idx="11"/>
          </p:nvPr>
        </p:nvSpPr>
        <p:spPr/>
        <p:txBody>
          <a:bodyPr/>
          <a:lstStyle/>
          <a:p>
            <a:pPr>
              <a:defRPr/>
            </a:pPr>
            <a:r>
              <a:rPr lang="en-US"/>
              <a:t>©  Richard A. Navarro 2019</a:t>
            </a:r>
            <a:endParaRPr lang="en-US" dirty="0"/>
          </a:p>
        </p:txBody>
      </p:sp>
      <p:sp>
        <p:nvSpPr>
          <p:cNvPr id="23558" name="TextBox 5"/>
          <p:cNvSpPr txBox="1">
            <a:spLocks noChangeArrowheads="1"/>
          </p:cNvSpPr>
          <p:nvPr/>
        </p:nvSpPr>
        <p:spPr bwMode="auto">
          <a:xfrm>
            <a:off x="609600" y="3352800"/>
            <a:ext cx="3276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lgn="ctr">
              <a:spcBef>
                <a:spcPct val="0"/>
              </a:spcBef>
              <a:buFontTx/>
              <a:buNone/>
            </a:pPr>
            <a:r>
              <a:rPr lang="en-US" altLang="en-US" dirty="0">
                <a:latin typeface="Book Antiqua" charset="0"/>
              </a:rPr>
              <a:t>Language Related Challenges</a:t>
            </a:r>
          </a:p>
        </p:txBody>
      </p:sp>
      <p:sp>
        <p:nvSpPr>
          <p:cNvPr id="3" name="Slide Number Placeholder 2">
            <a:extLst>
              <a:ext uri="{FF2B5EF4-FFF2-40B4-BE49-F238E27FC236}">
                <a16:creationId xmlns:a16="http://schemas.microsoft.com/office/drawing/2014/main" id="{71E79B4F-CD6F-4B83-9DB2-4F6AC03D0627}"/>
              </a:ext>
            </a:extLst>
          </p:cNvPr>
          <p:cNvSpPr>
            <a:spLocks noGrp="1"/>
          </p:cNvSpPr>
          <p:nvPr>
            <p:ph type="sldNum" sz="quarter" idx="12"/>
          </p:nvPr>
        </p:nvSpPr>
        <p:spPr/>
        <p:txBody>
          <a:bodyPr/>
          <a:lstStyle/>
          <a:p>
            <a:fld id="{EDC940D2-3873-354C-BE69-FB1E39A1232E}" type="slidenum">
              <a:rPr lang="en-US" altLang="en-US" smtClean="0"/>
              <a:pPr/>
              <a:t>47</a:t>
            </a:fld>
            <a:r>
              <a:rPr lang="en-US" altLang="en-US"/>
              <a:t> / 60</a:t>
            </a:r>
            <a:endParaRPr lang="en-US" alt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a:t> Requirements Elicitation … Language Related Challenges </a:t>
            </a:r>
          </a:p>
        </p:txBody>
      </p:sp>
      <p:sp>
        <p:nvSpPr>
          <p:cNvPr id="24579" name="Content Placeholder 2"/>
          <p:cNvSpPr>
            <a:spLocks noGrp="1"/>
          </p:cNvSpPr>
          <p:nvPr>
            <p:ph idx="1"/>
          </p:nvPr>
        </p:nvSpPr>
        <p:spPr>
          <a:xfrm>
            <a:off x="3429000" y="1874838"/>
            <a:ext cx="5257800" cy="4525962"/>
          </a:xfrm>
        </p:spPr>
        <p:txBody>
          <a:bodyPr/>
          <a:lstStyle/>
          <a:p>
            <a:pPr>
              <a:buFont typeface="Wingdings 2" charset="2"/>
              <a:buNone/>
            </a:pPr>
            <a:r>
              <a:rPr lang="en-US" altLang="en-US" i="1" dirty="0">
                <a:latin typeface="Arial" panose="020B0604020202020204" pitchFamily="34" charset="0"/>
                <a:cs typeface="Arial" panose="020B0604020202020204" pitchFamily="34" charset="0"/>
              </a:rPr>
              <a:t>Language</a:t>
            </a:r>
          </a:p>
          <a:p>
            <a:pPr>
              <a:lnSpc>
                <a:spcPts val="3200"/>
              </a:lnSpc>
              <a:buFont typeface="Wingdings" charset="2"/>
              <a:buChar char="Ø"/>
            </a:pPr>
            <a:r>
              <a:rPr lang="en-US" altLang="en-US" sz="2800" dirty="0">
                <a:latin typeface="Bookman Old Style" charset="0"/>
              </a:rPr>
              <a:t>Linguistic relativity</a:t>
            </a:r>
          </a:p>
          <a:p>
            <a:pPr>
              <a:lnSpc>
                <a:spcPts val="3200"/>
              </a:lnSpc>
              <a:buFont typeface="Wingdings" charset="2"/>
              <a:buChar char="Ø"/>
            </a:pPr>
            <a:r>
              <a:rPr lang="en-US" altLang="en-US" sz="2800" dirty="0">
                <a:latin typeface="Bookman Old Style" charset="0"/>
              </a:rPr>
              <a:t>Imperfections in Translation</a:t>
            </a:r>
          </a:p>
          <a:p>
            <a:pPr>
              <a:lnSpc>
                <a:spcPts val="3200"/>
              </a:lnSpc>
              <a:buFont typeface="Wingdings" charset="2"/>
              <a:buChar char="Ø"/>
            </a:pPr>
            <a:r>
              <a:rPr lang="en-US" altLang="en-US" sz="2800" dirty="0">
                <a:latin typeface="Bookman Old Style" charset="0"/>
              </a:rPr>
              <a:t>Contextual differences</a:t>
            </a:r>
          </a:p>
          <a:p>
            <a:pPr>
              <a:lnSpc>
                <a:spcPts val="3200"/>
              </a:lnSpc>
              <a:buFont typeface="Wingdings" charset="2"/>
              <a:buChar char="Ø"/>
            </a:pPr>
            <a:r>
              <a:rPr lang="en-US" altLang="en-US" sz="2800" dirty="0">
                <a:latin typeface="Bookman Old Style" charset="0"/>
              </a:rPr>
              <a:t>Colloquialisms and slang</a:t>
            </a:r>
          </a:p>
        </p:txBody>
      </p:sp>
      <p:sp>
        <p:nvSpPr>
          <p:cNvPr id="7" name="Footer Placeholder 6"/>
          <p:cNvSpPr>
            <a:spLocks noGrp="1"/>
          </p:cNvSpPr>
          <p:nvPr>
            <p:ph type="ftr" sz="quarter" idx="11"/>
          </p:nvPr>
        </p:nvSpPr>
        <p:spPr/>
        <p:txBody>
          <a:bodyPr/>
          <a:lstStyle/>
          <a:p>
            <a:pPr>
              <a:defRPr/>
            </a:pPr>
            <a:r>
              <a:rPr lang="en-US"/>
              <a:t>©  Richard A. Navarro 2019</a:t>
            </a:r>
            <a:endParaRPr lang="en-US" dirty="0"/>
          </a:p>
        </p:txBody>
      </p:sp>
      <p:grpSp>
        <p:nvGrpSpPr>
          <p:cNvPr id="24581" name="Group 5"/>
          <p:cNvGrpSpPr>
            <a:grpSpLocks/>
          </p:cNvGrpSpPr>
          <p:nvPr/>
        </p:nvGrpSpPr>
        <p:grpSpPr bwMode="auto">
          <a:xfrm>
            <a:off x="457200" y="2362200"/>
            <a:ext cx="2743200" cy="2117205"/>
            <a:chOff x="457200" y="2362200"/>
            <a:chExt cx="4013394" cy="3830381"/>
          </a:xfrm>
        </p:grpSpPr>
        <p:pic>
          <p:nvPicPr>
            <p:cNvPr id="2458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362200"/>
              <a:ext cx="4013394"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Box 4"/>
            <p:cNvSpPr txBox="1">
              <a:spLocks noChangeArrowheads="1"/>
            </p:cNvSpPr>
            <p:nvPr/>
          </p:nvSpPr>
          <p:spPr bwMode="auto">
            <a:xfrm>
              <a:off x="914399" y="3352801"/>
              <a:ext cx="3276600" cy="28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lgn="ctr">
                <a:spcBef>
                  <a:spcPct val="0"/>
                </a:spcBef>
                <a:buFontTx/>
                <a:buNone/>
              </a:pPr>
              <a:r>
                <a:rPr lang="en-US" altLang="en-US" dirty="0">
                  <a:latin typeface="Book Antiqua" charset="0"/>
                </a:rPr>
                <a:t>Language Related Challenges</a:t>
              </a:r>
            </a:p>
          </p:txBody>
        </p:sp>
      </p:grpSp>
      <p:sp>
        <p:nvSpPr>
          <p:cNvPr id="3" name="Slide Number Placeholder 2">
            <a:extLst>
              <a:ext uri="{FF2B5EF4-FFF2-40B4-BE49-F238E27FC236}">
                <a16:creationId xmlns:a16="http://schemas.microsoft.com/office/drawing/2014/main" id="{147F5A2B-72A8-4A40-B420-6BE7E5A707D5}"/>
              </a:ext>
            </a:extLst>
          </p:cNvPr>
          <p:cNvSpPr>
            <a:spLocks noGrp="1"/>
          </p:cNvSpPr>
          <p:nvPr>
            <p:ph type="sldNum" sz="quarter" idx="12"/>
          </p:nvPr>
        </p:nvSpPr>
        <p:spPr/>
        <p:txBody>
          <a:bodyPr/>
          <a:lstStyle/>
          <a:p>
            <a:fld id="{EDC940D2-3873-354C-BE69-FB1E39A1232E}" type="slidenum">
              <a:rPr lang="en-US" altLang="en-US" smtClean="0"/>
              <a:pPr/>
              <a:t>48</a:t>
            </a:fld>
            <a:r>
              <a:rPr lang="en-US" altLang="en-US"/>
              <a:t> / 60</a:t>
            </a:r>
            <a:endParaRPr lang="en-US" alt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a:t>Linguistics Related Challenges</a:t>
            </a:r>
            <a:br>
              <a:rPr lang="en-US" dirty="0"/>
            </a:br>
            <a:r>
              <a:rPr lang="en-US" dirty="0"/>
              <a:t> Language Related Challenges </a:t>
            </a:r>
          </a:p>
        </p:txBody>
      </p:sp>
      <p:sp>
        <p:nvSpPr>
          <p:cNvPr id="25603" name="Content Placeholder 2"/>
          <p:cNvSpPr>
            <a:spLocks noGrp="1"/>
          </p:cNvSpPr>
          <p:nvPr>
            <p:ph idx="1"/>
          </p:nvPr>
        </p:nvSpPr>
        <p:spPr>
          <a:xfrm>
            <a:off x="3429000" y="1600200"/>
            <a:ext cx="5257800" cy="4525963"/>
          </a:xfrm>
        </p:spPr>
        <p:txBody>
          <a:bodyPr/>
          <a:lstStyle/>
          <a:p>
            <a:pPr>
              <a:buFont typeface="Wingdings 2" charset="2"/>
              <a:buNone/>
            </a:pPr>
            <a:r>
              <a:rPr lang="en-US" altLang="en-US" sz="2800" i="1" dirty="0">
                <a:solidFill>
                  <a:srgbClr val="FF0000"/>
                </a:solidFill>
                <a:latin typeface="Arial" panose="020B0604020202020204" pitchFamily="34" charset="0"/>
                <a:cs typeface="Arial" panose="020B0604020202020204" pitchFamily="34" charset="0"/>
              </a:rPr>
              <a:t>Language and Linguistics - Potential Strategies </a:t>
            </a:r>
            <a:r>
              <a:rPr lang="en-US" altLang="en-US" dirty="0">
                <a:solidFill>
                  <a:srgbClr val="FF0000"/>
                </a:solidFill>
                <a:latin typeface="Bookman Old Style" charset="0"/>
              </a:rPr>
              <a:t>…</a:t>
            </a:r>
          </a:p>
          <a:p>
            <a:pPr lvl="1">
              <a:lnSpc>
                <a:spcPts val="3200"/>
              </a:lnSpc>
              <a:buFont typeface="Wingdings" charset="2"/>
              <a:buChar char="Ø"/>
            </a:pPr>
            <a:r>
              <a:rPr lang="en-US" altLang="en-US" dirty="0">
                <a:solidFill>
                  <a:srgbClr val="FF0000"/>
                </a:solidFill>
                <a:latin typeface="Bookman Old Style" charset="0"/>
              </a:rPr>
              <a:t>Use native speakers</a:t>
            </a:r>
          </a:p>
          <a:p>
            <a:pPr lvl="1">
              <a:lnSpc>
                <a:spcPts val="3200"/>
              </a:lnSpc>
              <a:buFont typeface="Wingdings" charset="2"/>
              <a:buChar char="Ø"/>
            </a:pPr>
            <a:r>
              <a:rPr lang="en-US" altLang="en-US" dirty="0">
                <a:solidFill>
                  <a:srgbClr val="FF0000"/>
                </a:solidFill>
                <a:latin typeface="Bookman Old Style" charset="0"/>
              </a:rPr>
              <a:t>Use back translations</a:t>
            </a:r>
          </a:p>
          <a:p>
            <a:pPr lvl="1">
              <a:lnSpc>
                <a:spcPts val="3200"/>
              </a:lnSpc>
              <a:buFont typeface="Wingdings" charset="2"/>
              <a:buChar char="Ø"/>
            </a:pPr>
            <a:r>
              <a:rPr lang="en-US" altLang="en-US" dirty="0">
                <a:solidFill>
                  <a:srgbClr val="FF0000"/>
                </a:solidFill>
                <a:latin typeface="Bookman Old Style" charset="0"/>
              </a:rPr>
              <a:t>Use triangulation</a:t>
            </a:r>
          </a:p>
          <a:p>
            <a:pPr lvl="1">
              <a:lnSpc>
                <a:spcPts val="3200"/>
              </a:lnSpc>
              <a:buFont typeface="Wingdings" charset="2"/>
              <a:buChar char="Ø"/>
            </a:pPr>
            <a:r>
              <a:rPr lang="en-US" altLang="en-US" dirty="0">
                <a:solidFill>
                  <a:srgbClr val="FF0000"/>
                </a:solidFill>
                <a:latin typeface="Bookman Old Style" charset="0"/>
              </a:rPr>
              <a:t>Use examples and anchors</a:t>
            </a:r>
          </a:p>
          <a:p>
            <a:pPr lvl="1">
              <a:lnSpc>
                <a:spcPts val="3200"/>
              </a:lnSpc>
              <a:buFont typeface="Wingdings" charset="2"/>
              <a:buChar char="Ø"/>
            </a:pPr>
            <a:r>
              <a:rPr lang="en-US" altLang="en-US" dirty="0">
                <a:solidFill>
                  <a:srgbClr val="FF0000"/>
                </a:solidFill>
                <a:latin typeface="Bookman Old Style" charset="0"/>
              </a:rPr>
              <a:t>Avoid slang, colloquial terms, overly complicated jargon </a:t>
            </a:r>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sp>
        <p:nvSpPr>
          <p:cNvPr id="25605" name="TextBox 4"/>
          <p:cNvSpPr txBox="1">
            <a:spLocks noChangeArrowheads="1"/>
          </p:cNvSpPr>
          <p:nvPr/>
        </p:nvSpPr>
        <p:spPr bwMode="auto">
          <a:xfrm>
            <a:off x="457200" y="2949238"/>
            <a:ext cx="297180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spcBef>
                <a:spcPct val="0"/>
              </a:spcBef>
              <a:buFont typeface="Wingdings" charset="2"/>
              <a:buChar char="Ø"/>
            </a:pPr>
            <a:r>
              <a:rPr lang="en-US" altLang="en-US" sz="2800" dirty="0">
                <a:latin typeface="Book Antiqua" charset="0"/>
              </a:rPr>
              <a:t>Linguistic relativity</a:t>
            </a:r>
          </a:p>
          <a:p>
            <a:pPr>
              <a:spcBef>
                <a:spcPct val="0"/>
              </a:spcBef>
              <a:buFont typeface="Wingdings" charset="2"/>
              <a:buChar char="Ø"/>
            </a:pPr>
            <a:r>
              <a:rPr lang="en-US" altLang="en-US" sz="2800" dirty="0">
                <a:latin typeface="Book Antiqua" charset="0"/>
              </a:rPr>
              <a:t>Imperfections in Translation</a:t>
            </a:r>
          </a:p>
          <a:p>
            <a:pPr>
              <a:spcBef>
                <a:spcPct val="0"/>
              </a:spcBef>
              <a:buFont typeface="Wingdings" charset="2"/>
              <a:buChar char="Ø"/>
            </a:pPr>
            <a:r>
              <a:rPr lang="en-US" altLang="en-US" sz="2800" dirty="0">
                <a:latin typeface="Book Antiqua" charset="0"/>
              </a:rPr>
              <a:t>Contextual differences</a:t>
            </a:r>
          </a:p>
          <a:p>
            <a:pPr>
              <a:spcBef>
                <a:spcPct val="0"/>
              </a:spcBef>
              <a:buFont typeface="Wingdings" charset="2"/>
              <a:buChar char="Ø"/>
            </a:pPr>
            <a:r>
              <a:rPr lang="en-US" altLang="en-US" sz="2800" dirty="0">
                <a:latin typeface="Book Antiqua" charset="0"/>
              </a:rPr>
              <a:t>Colloquialisms and slang</a:t>
            </a:r>
          </a:p>
          <a:p>
            <a:pPr>
              <a:spcBef>
                <a:spcPct val="0"/>
              </a:spcBef>
              <a:buFontTx/>
              <a:buNone/>
            </a:pPr>
            <a:endParaRPr lang="en-US" altLang="en-US" sz="2400" dirty="0">
              <a:latin typeface="Book Antiqua" charset="0"/>
            </a:endParaRPr>
          </a:p>
        </p:txBody>
      </p:sp>
      <p:pic>
        <p:nvPicPr>
          <p:cNvPr id="2560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362200"/>
            <a:ext cx="27432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1C9AE029-2998-4176-B091-236BA2D24D34}"/>
              </a:ext>
            </a:extLst>
          </p:cNvPr>
          <p:cNvSpPr>
            <a:spLocks noGrp="1"/>
          </p:cNvSpPr>
          <p:nvPr>
            <p:ph type="sldNum" sz="quarter" idx="12"/>
          </p:nvPr>
        </p:nvSpPr>
        <p:spPr/>
        <p:txBody>
          <a:bodyPr/>
          <a:lstStyle/>
          <a:p>
            <a:fld id="{EDC940D2-3873-354C-BE69-FB1E39A1232E}" type="slidenum">
              <a:rPr lang="en-US" altLang="en-US" smtClean="0"/>
              <a:pPr/>
              <a:t>49</a:t>
            </a:fld>
            <a:r>
              <a:rPr lang="en-US" altLang="en-US"/>
              <a:t> / 60</a:t>
            </a:r>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CA6762-6E9A-4D7D-86E5-70C774512D6B}"/>
              </a:ext>
            </a:extLst>
          </p:cNvPr>
          <p:cNvPicPr>
            <a:picLocks noChangeAspect="1"/>
          </p:cNvPicPr>
          <p:nvPr/>
        </p:nvPicPr>
        <p:blipFill>
          <a:blip r:embed="rId2"/>
          <a:stretch>
            <a:fillRect/>
          </a:stretch>
        </p:blipFill>
        <p:spPr>
          <a:xfrm>
            <a:off x="1752600" y="2057400"/>
            <a:ext cx="5271913" cy="4659581"/>
          </a:xfrm>
          <a:prstGeom prst="rect">
            <a:avLst/>
          </a:prstGeom>
        </p:spPr>
      </p:pic>
      <p:sp>
        <p:nvSpPr>
          <p:cNvPr id="3" name="TextBox 1">
            <a:extLst>
              <a:ext uri="{FF2B5EF4-FFF2-40B4-BE49-F238E27FC236}">
                <a16:creationId xmlns:a16="http://schemas.microsoft.com/office/drawing/2014/main" id="{29253405-53DD-441D-BE29-344531DED846}"/>
              </a:ext>
            </a:extLst>
          </p:cNvPr>
          <p:cNvSpPr txBox="1"/>
          <p:nvPr/>
        </p:nvSpPr>
        <p:spPr>
          <a:xfrm>
            <a:off x="723900" y="76200"/>
            <a:ext cx="7696200" cy="1754326"/>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3600" dirty="0"/>
              <a:t>Culture and Language and International Business and Systems Analysis  … Why Do We Care?</a:t>
            </a:r>
          </a:p>
        </p:txBody>
      </p:sp>
      <p:sp>
        <p:nvSpPr>
          <p:cNvPr id="4" name="Footer Placeholder 3">
            <a:extLst>
              <a:ext uri="{FF2B5EF4-FFF2-40B4-BE49-F238E27FC236}">
                <a16:creationId xmlns:a16="http://schemas.microsoft.com/office/drawing/2014/main" id="{131146DE-A0D6-4988-8A30-5A0C6BA429B8}"/>
              </a:ext>
            </a:extLst>
          </p:cNvPr>
          <p:cNvSpPr>
            <a:spLocks noGrp="1"/>
          </p:cNvSpPr>
          <p:nvPr>
            <p:ph type="ftr" sz="quarter" idx="11"/>
          </p:nvPr>
        </p:nvSpPr>
        <p:spPr/>
        <p:txBody>
          <a:bodyPr/>
          <a:lstStyle/>
          <a:p>
            <a:pPr>
              <a:defRPr/>
            </a:pPr>
            <a:r>
              <a:rPr lang="en-US"/>
              <a:t>©  Richard A. Navarro 2019</a:t>
            </a:r>
            <a:endParaRPr lang="en-US" dirty="0"/>
          </a:p>
        </p:txBody>
      </p:sp>
      <p:sp>
        <p:nvSpPr>
          <p:cNvPr id="6" name="Slide Number Placeholder 5">
            <a:extLst>
              <a:ext uri="{FF2B5EF4-FFF2-40B4-BE49-F238E27FC236}">
                <a16:creationId xmlns:a16="http://schemas.microsoft.com/office/drawing/2014/main" id="{6BD8422B-79C3-4E3F-9476-E86E462E541C}"/>
              </a:ext>
            </a:extLst>
          </p:cNvPr>
          <p:cNvSpPr>
            <a:spLocks noGrp="1"/>
          </p:cNvSpPr>
          <p:nvPr>
            <p:ph type="sldNum" sz="quarter" idx="12"/>
          </p:nvPr>
        </p:nvSpPr>
        <p:spPr/>
        <p:txBody>
          <a:bodyPr/>
          <a:lstStyle/>
          <a:p>
            <a:fld id="{2C12D142-BB37-6041-ACEC-61C370F9F92E}" type="slidenum">
              <a:rPr lang="en-US" altLang="en-US" smtClean="0"/>
              <a:pPr/>
              <a:t>5</a:t>
            </a:fld>
            <a:r>
              <a:rPr lang="en-US" altLang="en-US"/>
              <a:t>/60</a:t>
            </a:r>
            <a:endParaRPr lang="en-US" altLang="en-US" dirty="0"/>
          </a:p>
        </p:txBody>
      </p:sp>
    </p:spTree>
    <p:extLst>
      <p:ext uri="{BB962C8B-B14F-4D97-AF65-F5344CB8AC3E}">
        <p14:creationId xmlns:p14="http://schemas.microsoft.com/office/powerpoint/2010/main" val="24862683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rtlCol="0">
            <a:normAutofit fontScale="90000"/>
          </a:bodyPr>
          <a:lstStyle/>
          <a:p>
            <a:pPr fontAlgn="auto">
              <a:spcAft>
                <a:spcPts val="0"/>
              </a:spcAft>
              <a:defRPr/>
            </a:pPr>
            <a:r>
              <a:rPr lang="en-US" dirty="0"/>
              <a:t>Requirements Elicitation … Culture Related Challenges  </a:t>
            </a:r>
          </a:p>
        </p:txBody>
      </p:sp>
      <p:sp>
        <p:nvSpPr>
          <p:cNvPr id="26627" name="Content Placeholder 2"/>
          <p:cNvSpPr>
            <a:spLocks noGrp="1"/>
          </p:cNvSpPr>
          <p:nvPr>
            <p:ph idx="1"/>
          </p:nvPr>
        </p:nvSpPr>
        <p:spPr>
          <a:xfrm>
            <a:off x="228600" y="1600200"/>
            <a:ext cx="4800600" cy="4525963"/>
          </a:xfrm>
        </p:spPr>
        <p:txBody>
          <a:bodyPr/>
          <a:lstStyle/>
          <a:p>
            <a:pPr>
              <a:lnSpc>
                <a:spcPts val="3200"/>
              </a:lnSpc>
              <a:buFont typeface="Wingdings 2" charset="2"/>
              <a:buNone/>
            </a:pPr>
            <a:r>
              <a:rPr lang="en-US" altLang="en-US" dirty="0">
                <a:latin typeface="Bookman Old Style" charset="0"/>
              </a:rPr>
              <a:t>Culture </a:t>
            </a:r>
            <a:r>
              <a:rPr lang="en-US" altLang="en-US" b="1" i="1" dirty="0">
                <a:solidFill>
                  <a:srgbClr val="FF0000"/>
                </a:solidFill>
                <a:latin typeface="Bookman Old Style" charset="0"/>
              </a:rPr>
              <a:t>Does</a:t>
            </a:r>
            <a:r>
              <a:rPr lang="en-US" altLang="en-US" dirty="0">
                <a:latin typeface="Bookman Old Style" charset="0"/>
              </a:rPr>
              <a:t> Influence Thought</a:t>
            </a:r>
          </a:p>
          <a:p>
            <a:pPr>
              <a:lnSpc>
                <a:spcPts val="3200"/>
              </a:lnSpc>
              <a:buFont typeface="Wingdings 2" charset="2"/>
              <a:buNone/>
            </a:pPr>
            <a:r>
              <a:rPr lang="en-US" altLang="en-US" dirty="0">
                <a:latin typeface="Bookman Old Style" charset="0"/>
              </a:rPr>
              <a:t>Culture </a:t>
            </a:r>
            <a:r>
              <a:rPr lang="en-US" altLang="en-US" b="1" i="1" dirty="0">
                <a:solidFill>
                  <a:srgbClr val="FF0000"/>
                </a:solidFill>
                <a:latin typeface="Bookman Old Style" charset="0"/>
              </a:rPr>
              <a:t>Does</a:t>
            </a:r>
            <a:r>
              <a:rPr lang="en-US" altLang="en-US" dirty="0">
                <a:latin typeface="Bookman Old Style" charset="0"/>
              </a:rPr>
              <a:t> Influence Understanding</a:t>
            </a:r>
          </a:p>
          <a:p>
            <a:pPr lvl="1">
              <a:lnSpc>
                <a:spcPts val="3200"/>
              </a:lnSpc>
              <a:buFont typeface="Wingdings 2" charset="2"/>
              <a:buNone/>
            </a:pPr>
            <a:r>
              <a:rPr lang="en-US" altLang="en-US" sz="3200" dirty="0">
                <a:latin typeface="Bookman Old Style" charset="0"/>
              </a:rPr>
              <a:t>Issues Include</a:t>
            </a:r>
          </a:p>
          <a:p>
            <a:pPr lvl="2">
              <a:lnSpc>
                <a:spcPts val="3200"/>
              </a:lnSpc>
              <a:buFont typeface="Wingdings" charset="2"/>
              <a:buChar char="Ø"/>
            </a:pPr>
            <a:r>
              <a:rPr lang="en-US" altLang="en-US" sz="3200" dirty="0">
                <a:latin typeface="Bookman Old Style" charset="0"/>
              </a:rPr>
              <a:t>Power Distance</a:t>
            </a:r>
          </a:p>
          <a:p>
            <a:pPr lvl="2">
              <a:lnSpc>
                <a:spcPts val="3200"/>
              </a:lnSpc>
              <a:buFont typeface="Wingdings" charset="2"/>
              <a:buChar char="Ø"/>
            </a:pPr>
            <a:r>
              <a:rPr lang="en-US" altLang="en-US" sz="3200" dirty="0">
                <a:latin typeface="Bookman Old Style" charset="0"/>
              </a:rPr>
              <a:t>Individualism / Collectivism</a:t>
            </a:r>
          </a:p>
          <a:p>
            <a:pPr lvl="2">
              <a:lnSpc>
                <a:spcPts val="3200"/>
              </a:lnSpc>
              <a:buFont typeface="Wingdings" charset="2"/>
              <a:buChar char="Ø"/>
            </a:pPr>
            <a:r>
              <a:rPr lang="en-US" altLang="en-US" sz="3200" dirty="0">
                <a:latin typeface="Bookman Old Style" charset="0"/>
              </a:rPr>
              <a:t>Uncertainty Avoidance</a:t>
            </a:r>
          </a:p>
        </p:txBody>
      </p:sp>
      <p:sp>
        <p:nvSpPr>
          <p:cNvPr id="9" name="Footer Placeholder 8"/>
          <p:cNvSpPr>
            <a:spLocks noGrp="1"/>
          </p:cNvSpPr>
          <p:nvPr>
            <p:ph type="ftr" sz="quarter" idx="11"/>
          </p:nvPr>
        </p:nvSpPr>
        <p:spPr/>
        <p:txBody>
          <a:bodyPr/>
          <a:lstStyle/>
          <a:p>
            <a:pPr>
              <a:defRPr/>
            </a:pPr>
            <a:r>
              <a:rPr lang="en-US"/>
              <a:t>©  Richard A. Navarro 2019</a:t>
            </a:r>
            <a:endParaRPr lang="en-US" dirty="0"/>
          </a:p>
        </p:txBody>
      </p:sp>
      <p:grpSp>
        <p:nvGrpSpPr>
          <p:cNvPr id="26629" name="Group 7"/>
          <p:cNvGrpSpPr>
            <a:grpSpLocks/>
          </p:cNvGrpSpPr>
          <p:nvPr/>
        </p:nvGrpSpPr>
        <p:grpSpPr bwMode="auto">
          <a:xfrm>
            <a:off x="4114800" y="2743200"/>
            <a:ext cx="5029200" cy="2068513"/>
            <a:chOff x="457200" y="2362200"/>
            <a:chExt cx="4013394" cy="2067818"/>
          </a:xfrm>
        </p:grpSpPr>
        <p:pic>
          <p:nvPicPr>
            <p:cNvPr id="26630"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362200"/>
              <a:ext cx="4013394"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Box 6"/>
            <p:cNvSpPr txBox="1">
              <a:spLocks noChangeArrowheads="1"/>
            </p:cNvSpPr>
            <p:nvPr/>
          </p:nvSpPr>
          <p:spPr bwMode="auto">
            <a:xfrm>
              <a:off x="914400" y="3352800"/>
              <a:ext cx="3276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lgn="ctr">
                <a:spcBef>
                  <a:spcPct val="0"/>
                </a:spcBef>
                <a:buFontTx/>
                <a:buNone/>
              </a:pPr>
              <a:r>
                <a:rPr lang="en-US" altLang="en-US" dirty="0">
                  <a:latin typeface="Book Antiqua" charset="0"/>
                </a:rPr>
                <a:t>Culture Related Challenges</a:t>
              </a:r>
            </a:p>
          </p:txBody>
        </p:sp>
      </p:grpSp>
      <p:sp>
        <p:nvSpPr>
          <p:cNvPr id="2" name="Slide Number Placeholder 1">
            <a:extLst>
              <a:ext uri="{FF2B5EF4-FFF2-40B4-BE49-F238E27FC236}">
                <a16:creationId xmlns:a16="http://schemas.microsoft.com/office/drawing/2014/main" id="{408D75A0-76CD-4859-8F1E-E90D963590D8}"/>
              </a:ext>
            </a:extLst>
          </p:cNvPr>
          <p:cNvSpPr>
            <a:spLocks noGrp="1"/>
          </p:cNvSpPr>
          <p:nvPr>
            <p:ph type="sldNum" sz="quarter" idx="12"/>
          </p:nvPr>
        </p:nvSpPr>
        <p:spPr/>
        <p:txBody>
          <a:bodyPr/>
          <a:lstStyle/>
          <a:p>
            <a:fld id="{EDC940D2-3873-354C-BE69-FB1E39A1232E}" type="slidenum">
              <a:rPr lang="en-US" altLang="en-US" smtClean="0"/>
              <a:pPr/>
              <a:t>50</a:t>
            </a:fld>
            <a:r>
              <a:rPr lang="en-US" altLang="en-US"/>
              <a:t> / 60</a:t>
            </a:r>
            <a:endParaRPr lang="en-US"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229600" cy="1143000"/>
          </a:xfrm>
        </p:spPr>
        <p:txBody>
          <a:bodyPr rtlCol="0">
            <a:normAutofit fontScale="90000"/>
          </a:bodyPr>
          <a:lstStyle/>
          <a:p>
            <a:pPr fontAlgn="auto">
              <a:spcAft>
                <a:spcPts val="0"/>
              </a:spcAft>
              <a:defRPr/>
            </a:pPr>
            <a:r>
              <a:rPr lang="en-US" dirty="0"/>
              <a:t>Requirements Elicitation … Power Distance Related Challenges  </a:t>
            </a:r>
          </a:p>
        </p:txBody>
      </p:sp>
      <p:sp>
        <p:nvSpPr>
          <p:cNvPr id="27651" name="Content Placeholder 2"/>
          <p:cNvSpPr>
            <a:spLocks noGrp="1"/>
          </p:cNvSpPr>
          <p:nvPr>
            <p:ph idx="1"/>
          </p:nvPr>
        </p:nvSpPr>
        <p:spPr>
          <a:xfrm>
            <a:off x="3657600" y="2103438"/>
            <a:ext cx="5029200" cy="4525962"/>
          </a:xfrm>
        </p:spPr>
        <p:txBody>
          <a:bodyPr/>
          <a:lstStyle/>
          <a:p>
            <a:pPr>
              <a:buFont typeface="Wingdings 2" charset="2"/>
              <a:buNone/>
            </a:pPr>
            <a:r>
              <a:rPr lang="en-US" altLang="en-US" sz="2800" i="1" dirty="0">
                <a:latin typeface="Arial" panose="020B0604020202020204" pitchFamily="34" charset="0"/>
                <a:cs typeface="Arial" panose="020B0604020202020204" pitchFamily="34" charset="0"/>
              </a:rPr>
              <a:t>Power Distance Challenges</a:t>
            </a:r>
          </a:p>
          <a:p>
            <a:pPr>
              <a:buFont typeface="Wingdings" charset="2"/>
              <a:buChar char="Ø"/>
            </a:pPr>
            <a:r>
              <a:rPr lang="en-US" altLang="en-US" sz="2800" dirty="0">
                <a:latin typeface="Bookman Old Style" charset="0"/>
              </a:rPr>
              <a:t>High Power Distance respondents may be reluctant to offer opinions contrary to their superiors</a:t>
            </a:r>
          </a:p>
        </p:txBody>
      </p:sp>
      <p:sp>
        <p:nvSpPr>
          <p:cNvPr id="10" name="Footer Placeholder 9"/>
          <p:cNvSpPr>
            <a:spLocks noGrp="1"/>
          </p:cNvSpPr>
          <p:nvPr>
            <p:ph type="ftr" sz="quarter" idx="11"/>
          </p:nvPr>
        </p:nvSpPr>
        <p:spPr/>
        <p:txBody>
          <a:bodyPr/>
          <a:lstStyle/>
          <a:p>
            <a:pPr>
              <a:defRPr/>
            </a:pPr>
            <a:r>
              <a:rPr lang="en-US"/>
              <a:t>©  Richard A. Navarro 2019</a:t>
            </a:r>
            <a:endParaRPr lang="en-US" dirty="0"/>
          </a:p>
        </p:txBody>
      </p:sp>
      <p:grpSp>
        <p:nvGrpSpPr>
          <p:cNvPr id="27653" name="Group 5"/>
          <p:cNvGrpSpPr>
            <a:grpSpLocks/>
          </p:cNvGrpSpPr>
          <p:nvPr/>
        </p:nvGrpSpPr>
        <p:grpSpPr bwMode="auto">
          <a:xfrm>
            <a:off x="0" y="1981200"/>
            <a:ext cx="3200400" cy="1595438"/>
            <a:chOff x="457200" y="2362200"/>
            <a:chExt cx="4013394" cy="1665190"/>
          </a:xfrm>
        </p:grpSpPr>
        <p:pic>
          <p:nvPicPr>
            <p:cNvPr id="2765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362200"/>
              <a:ext cx="4013394"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TextBox 7"/>
            <p:cNvSpPr txBox="1">
              <a:spLocks noChangeArrowheads="1"/>
            </p:cNvSpPr>
            <p:nvPr/>
          </p:nvSpPr>
          <p:spPr bwMode="auto">
            <a:xfrm>
              <a:off x="914400" y="3352801"/>
              <a:ext cx="3276601" cy="67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lgn="ctr">
                <a:spcBef>
                  <a:spcPct val="0"/>
                </a:spcBef>
                <a:buFontTx/>
                <a:buNone/>
              </a:pPr>
              <a:r>
                <a:rPr lang="en-US" altLang="en-US" sz="1800" dirty="0">
                  <a:latin typeface="Book Antiqua" charset="0"/>
                </a:rPr>
                <a:t>Culture Related Challenges</a:t>
              </a:r>
            </a:p>
          </p:txBody>
        </p:sp>
      </p:grpSp>
      <p:sp>
        <p:nvSpPr>
          <p:cNvPr id="27654" name="TextBox 8"/>
          <p:cNvSpPr txBox="1">
            <a:spLocks noChangeArrowheads="1"/>
          </p:cNvSpPr>
          <p:nvPr/>
        </p:nvSpPr>
        <p:spPr bwMode="auto">
          <a:xfrm>
            <a:off x="457200" y="3662363"/>
            <a:ext cx="30480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r>
              <a:rPr lang="en-US" altLang="en-US" sz="2400" dirty="0">
                <a:latin typeface="Book Antiqua" charset="0"/>
              </a:rPr>
              <a:t>The Systems Analyst must understand how a culture’s tendency towards </a:t>
            </a:r>
            <a:r>
              <a:rPr lang="en-US" altLang="en-US" sz="2400" i="1" dirty="0">
                <a:latin typeface="Book Antiqua" charset="0"/>
              </a:rPr>
              <a:t>Power Distance</a:t>
            </a:r>
            <a:r>
              <a:rPr lang="en-US" altLang="en-US" sz="2400" dirty="0">
                <a:latin typeface="Book Antiqua" charset="0"/>
              </a:rPr>
              <a:t> will impact the elicitation process</a:t>
            </a:r>
          </a:p>
          <a:p>
            <a:pPr>
              <a:spcBef>
                <a:spcPct val="0"/>
              </a:spcBef>
              <a:buFontTx/>
              <a:buNone/>
            </a:pPr>
            <a:endParaRPr lang="en-US" altLang="en-US" sz="1800" dirty="0">
              <a:latin typeface="Book Antiqua" charset="0"/>
            </a:endParaRPr>
          </a:p>
        </p:txBody>
      </p:sp>
      <p:sp>
        <p:nvSpPr>
          <p:cNvPr id="3" name="Slide Number Placeholder 2">
            <a:extLst>
              <a:ext uri="{FF2B5EF4-FFF2-40B4-BE49-F238E27FC236}">
                <a16:creationId xmlns:a16="http://schemas.microsoft.com/office/drawing/2014/main" id="{6DC910A2-5F80-4634-A52C-87298A3892D9}"/>
              </a:ext>
            </a:extLst>
          </p:cNvPr>
          <p:cNvSpPr>
            <a:spLocks noGrp="1"/>
          </p:cNvSpPr>
          <p:nvPr>
            <p:ph type="sldNum" sz="quarter" idx="12"/>
          </p:nvPr>
        </p:nvSpPr>
        <p:spPr/>
        <p:txBody>
          <a:bodyPr/>
          <a:lstStyle/>
          <a:p>
            <a:fld id="{EDC940D2-3873-354C-BE69-FB1E39A1232E}" type="slidenum">
              <a:rPr lang="en-US" altLang="en-US" smtClean="0"/>
              <a:pPr/>
              <a:t>51</a:t>
            </a:fld>
            <a:r>
              <a:rPr lang="en-US" altLang="en-US"/>
              <a:t> / 60</a:t>
            </a:r>
            <a:endParaRPr lang="en-US"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368" y="433864"/>
            <a:ext cx="8229600" cy="1143000"/>
          </a:xfrm>
        </p:spPr>
        <p:txBody>
          <a:bodyPr rtlCol="0">
            <a:noAutofit/>
          </a:bodyPr>
          <a:lstStyle/>
          <a:p>
            <a:pPr fontAlgn="auto">
              <a:spcAft>
                <a:spcPts val="0"/>
              </a:spcAft>
              <a:defRPr/>
            </a:pPr>
            <a:r>
              <a:rPr lang="en-US" sz="3600" dirty="0"/>
              <a:t>Culture Related Challenges …</a:t>
            </a:r>
            <a:br>
              <a:rPr lang="en-US" sz="3600" dirty="0"/>
            </a:br>
            <a:r>
              <a:rPr lang="en-US" sz="3600" dirty="0"/>
              <a:t> Power Distance Related Challenges </a:t>
            </a:r>
          </a:p>
        </p:txBody>
      </p:sp>
      <p:grpSp>
        <p:nvGrpSpPr>
          <p:cNvPr id="28675" name="Content Placeholder 4"/>
          <p:cNvGrpSpPr>
            <a:grpSpLocks noGrp="1"/>
          </p:cNvGrpSpPr>
          <p:nvPr/>
        </p:nvGrpSpPr>
        <p:grpSpPr bwMode="auto">
          <a:xfrm>
            <a:off x="408039" y="1941989"/>
            <a:ext cx="2667000" cy="2039938"/>
            <a:chOff x="457200" y="2362200"/>
            <a:chExt cx="4013394" cy="2406820"/>
          </a:xfrm>
        </p:grpSpPr>
        <p:pic>
          <p:nvPicPr>
            <p:cNvPr id="2867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362200"/>
              <a:ext cx="4013394"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Box 6"/>
            <p:cNvSpPr txBox="1">
              <a:spLocks noChangeArrowheads="1"/>
            </p:cNvSpPr>
            <p:nvPr/>
          </p:nvSpPr>
          <p:spPr bwMode="auto">
            <a:xfrm>
              <a:off x="914400" y="3352802"/>
              <a:ext cx="3276600" cy="1416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lgn="ctr">
                <a:spcBef>
                  <a:spcPct val="0"/>
                </a:spcBef>
                <a:buFontTx/>
                <a:buNone/>
              </a:pPr>
              <a:r>
                <a:rPr lang="en-US" altLang="en-US" sz="1800" dirty="0">
                  <a:latin typeface="Book Antiqua" charset="0"/>
                </a:rPr>
                <a:t>Culture Related Challenges</a:t>
              </a:r>
            </a:p>
            <a:p>
              <a:pPr algn="ctr">
                <a:spcBef>
                  <a:spcPct val="0"/>
                </a:spcBef>
                <a:buFontTx/>
                <a:buNone/>
              </a:pPr>
              <a:r>
                <a:rPr lang="en-US" altLang="en-US" sz="1800" i="1" dirty="0">
                  <a:latin typeface="Book Antiqua" charset="0"/>
                </a:rPr>
                <a:t>Power Distance</a:t>
              </a:r>
            </a:p>
            <a:p>
              <a:pPr algn="ctr">
                <a:spcBef>
                  <a:spcPct val="0"/>
                </a:spcBef>
                <a:buFontTx/>
                <a:buNone/>
              </a:pPr>
              <a:endParaRPr lang="en-US" altLang="en-US" sz="1800" dirty="0">
                <a:latin typeface="Book Antiqua" charset="0"/>
              </a:endParaRPr>
            </a:p>
          </p:txBody>
        </p:sp>
      </p:grpSp>
      <p:sp>
        <p:nvSpPr>
          <p:cNvPr id="4" name="Footer Placeholder 3"/>
          <p:cNvSpPr>
            <a:spLocks noGrp="1"/>
          </p:cNvSpPr>
          <p:nvPr>
            <p:ph type="ftr" sz="quarter" idx="11"/>
          </p:nvPr>
        </p:nvSpPr>
        <p:spPr/>
        <p:txBody>
          <a:bodyPr/>
          <a:lstStyle/>
          <a:p>
            <a:pPr>
              <a:defRPr/>
            </a:pPr>
            <a:r>
              <a:rPr lang="en-US"/>
              <a:t>©  Richard A. Navarro 2019</a:t>
            </a:r>
            <a:endParaRPr lang="en-US" dirty="0"/>
          </a:p>
        </p:txBody>
      </p:sp>
      <p:sp>
        <p:nvSpPr>
          <p:cNvPr id="28677" name="TextBox 7"/>
          <p:cNvSpPr txBox="1">
            <a:spLocks noChangeArrowheads="1"/>
          </p:cNvSpPr>
          <p:nvPr/>
        </p:nvSpPr>
        <p:spPr bwMode="auto">
          <a:xfrm>
            <a:off x="3066688" y="1828800"/>
            <a:ext cx="5562600" cy="5191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r>
              <a:rPr lang="en-US" altLang="en-US" i="1" dirty="0">
                <a:solidFill>
                  <a:srgbClr val="FF0000"/>
                </a:solidFill>
                <a:latin typeface="Arial" charset="0"/>
                <a:ea typeface="Arial" charset="0"/>
                <a:cs typeface="Arial" charset="0"/>
              </a:rPr>
              <a:t>Power Distance -  Potential Strategies </a:t>
            </a:r>
            <a:r>
              <a:rPr lang="en-US" altLang="en-US" i="1" dirty="0">
                <a:solidFill>
                  <a:srgbClr val="FF0000"/>
                </a:solidFill>
                <a:latin typeface="Book Antiqua" charset="0"/>
              </a:rPr>
              <a:t>… </a:t>
            </a:r>
          </a:p>
          <a:p>
            <a:pPr lvl="1">
              <a:lnSpc>
                <a:spcPts val="3200"/>
              </a:lnSpc>
              <a:spcBef>
                <a:spcPct val="0"/>
              </a:spcBef>
              <a:buFont typeface="Wingdings" charset="2"/>
              <a:buChar char="Ø"/>
            </a:pPr>
            <a:r>
              <a:rPr lang="en-US" altLang="en-US" dirty="0">
                <a:solidFill>
                  <a:srgbClr val="FF0000"/>
                </a:solidFill>
                <a:latin typeface="Book Antiqua" charset="0"/>
              </a:rPr>
              <a:t>Ensure that respondents believe that all inputs will be anonymous</a:t>
            </a:r>
          </a:p>
          <a:p>
            <a:pPr lvl="1">
              <a:lnSpc>
                <a:spcPts val="3200"/>
              </a:lnSpc>
              <a:spcBef>
                <a:spcPct val="0"/>
              </a:spcBef>
              <a:buFont typeface="Wingdings" charset="2"/>
              <a:buChar char="Ø"/>
            </a:pPr>
            <a:r>
              <a:rPr lang="en-US" altLang="en-US" dirty="0">
                <a:solidFill>
                  <a:srgbClr val="FF0000"/>
                </a:solidFill>
                <a:latin typeface="Book Antiqua" charset="0"/>
              </a:rPr>
              <a:t>Use Delphi methods</a:t>
            </a:r>
          </a:p>
          <a:p>
            <a:pPr lvl="1">
              <a:lnSpc>
                <a:spcPts val="3200"/>
              </a:lnSpc>
              <a:spcBef>
                <a:spcPct val="0"/>
              </a:spcBef>
              <a:buFont typeface="Wingdings" charset="2"/>
              <a:buChar char="Ø"/>
            </a:pPr>
            <a:r>
              <a:rPr lang="en-US" altLang="en-US" dirty="0">
                <a:solidFill>
                  <a:srgbClr val="FF0000"/>
                </a:solidFill>
                <a:latin typeface="Book Antiqua" charset="0"/>
              </a:rPr>
              <a:t>Use contextual analysis techniques, including ethnographic or discourse analysis methods</a:t>
            </a:r>
          </a:p>
          <a:p>
            <a:pPr>
              <a:spcBef>
                <a:spcPct val="0"/>
              </a:spcBef>
              <a:buFontTx/>
              <a:buNone/>
            </a:pPr>
            <a:endParaRPr lang="en-US" altLang="en-US" sz="3600" i="1" dirty="0">
              <a:latin typeface="Arial" charset="0"/>
              <a:ea typeface="Arial" charset="0"/>
              <a:cs typeface="Arial" charset="0"/>
            </a:endParaRPr>
          </a:p>
          <a:p>
            <a:pPr>
              <a:spcBef>
                <a:spcPct val="0"/>
              </a:spcBef>
              <a:buFontTx/>
              <a:buNone/>
            </a:pPr>
            <a:endParaRPr lang="en-US" altLang="en-US" sz="2000" dirty="0">
              <a:latin typeface="Book Antiqua" charset="0"/>
            </a:endParaRPr>
          </a:p>
        </p:txBody>
      </p:sp>
      <p:sp>
        <p:nvSpPr>
          <p:cNvPr id="3" name="Slide Number Placeholder 2">
            <a:extLst>
              <a:ext uri="{FF2B5EF4-FFF2-40B4-BE49-F238E27FC236}">
                <a16:creationId xmlns:a16="http://schemas.microsoft.com/office/drawing/2014/main" id="{81DF4994-F6D4-4A72-9037-1474E15A3433}"/>
              </a:ext>
            </a:extLst>
          </p:cNvPr>
          <p:cNvSpPr>
            <a:spLocks noGrp="1"/>
          </p:cNvSpPr>
          <p:nvPr>
            <p:ph type="sldNum" sz="quarter" idx="12"/>
          </p:nvPr>
        </p:nvSpPr>
        <p:spPr/>
        <p:txBody>
          <a:bodyPr/>
          <a:lstStyle/>
          <a:p>
            <a:fld id="{EDC940D2-3873-354C-BE69-FB1E39A1232E}" type="slidenum">
              <a:rPr lang="en-US" altLang="en-US" smtClean="0"/>
              <a:pPr/>
              <a:t>52</a:t>
            </a:fld>
            <a:r>
              <a:rPr lang="en-US" altLang="en-US"/>
              <a:t> / 60</a:t>
            </a:r>
            <a:endParaRPr lang="en-US" alt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  Richard A. Navarro 2019</a:t>
            </a:r>
            <a:endParaRPr lang="en-US" dirty="0"/>
          </a:p>
        </p:txBody>
      </p:sp>
      <p:sp>
        <p:nvSpPr>
          <p:cNvPr id="3" name="Title 1"/>
          <p:cNvSpPr txBox="1">
            <a:spLocks/>
          </p:cNvSpPr>
          <p:nvPr/>
        </p:nvSpPr>
        <p:spPr>
          <a:xfrm>
            <a:off x="457200" y="274638"/>
            <a:ext cx="8229600" cy="1143000"/>
          </a:xfrm>
          <a:prstGeom prst="rect">
            <a:avLst/>
          </a:prstGeom>
        </p:spPr>
        <p:txBody>
          <a:bodyPr>
            <a:normAutofit fontScale="82500" lnSpcReduction="10000"/>
          </a:bodyPr>
          <a:lstStyle/>
          <a:p>
            <a:pPr algn="ctr" fontAlgn="auto">
              <a:spcAft>
                <a:spcPts val="0"/>
              </a:spcAft>
              <a:defRPr/>
            </a:pPr>
            <a:r>
              <a:rPr lang="en-US" sz="4400" dirty="0">
                <a:latin typeface="Bookman Old Style" panose="02050604050505020204" pitchFamily="18" charset="0"/>
                <a:ea typeface="+mj-ea"/>
                <a:cs typeface="+mj-cs"/>
              </a:rPr>
              <a:t>Culture Related Challenges …</a:t>
            </a:r>
            <a:br>
              <a:rPr lang="en-US" sz="4400" dirty="0">
                <a:latin typeface="Bookman Old Style" panose="02050604050505020204" pitchFamily="18" charset="0"/>
                <a:ea typeface="+mj-ea"/>
                <a:cs typeface="+mj-cs"/>
              </a:rPr>
            </a:br>
            <a:r>
              <a:rPr lang="en-US" sz="4400" dirty="0">
                <a:latin typeface="Bookman Old Style" panose="02050604050505020204" pitchFamily="18" charset="0"/>
                <a:ea typeface="+mj-ea"/>
                <a:cs typeface="+mj-cs"/>
              </a:rPr>
              <a:t> Power Distance Related Challenges </a:t>
            </a:r>
          </a:p>
        </p:txBody>
      </p:sp>
      <p:sp>
        <p:nvSpPr>
          <p:cNvPr id="4" name="Footer Placeholder 3"/>
          <p:cNvSpPr txBox="1">
            <a:spLocks/>
          </p:cNvSpPr>
          <p:nvPr/>
        </p:nvSpPr>
        <p:spPr>
          <a:xfrm>
            <a:off x="3124200" y="6356350"/>
            <a:ext cx="2895600" cy="365125"/>
          </a:xfrm>
          <a:prstGeom prst="rect">
            <a:avLst/>
          </a:prstGeom>
        </p:spPr>
        <p:txBody>
          <a:bodyPr anchor="ctr"/>
          <a:lstStyle/>
          <a:p>
            <a:pPr algn="ctr" fontAlgn="auto">
              <a:spcBef>
                <a:spcPts val="0"/>
              </a:spcBef>
              <a:spcAft>
                <a:spcPts val="0"/>
              </a:spcAft>
              <a:defRPr/>
            </a:pPr>
            <a:r>
              <a:rPr lang="en-US" sz="1200" dirty="0">
                <a:solidFill>
                  <a:schemeClr val="tx1">
                    <a:tint val="75000"/>
                  </a:schemeClr>
                </a:solidFill>
                <a:latin typeface="+mn-lt"/>
              </a:rPr>
              <a:t> </a:t>
            </a:r>
          </a:p>
        </p:txBody>
      </p:sp>
      <p:sp>
        <p:nvSpPr>
          <p:cNvPr id="29701" name="TextBox 4"/>
          <p:cNvSpPr txBox="1">
            <a:spLocks noChangeArrowheads="1"/>
          </p:cNvSpPr>
          <p:nvPr/>
        </p:nvSpPr>
        <p:spPr bwMode="auto">
          <a:xfrm>
            <a:off x="3200400" y="1752600"/>
            <a:ext cx="5562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r>
              <a:rPr lang="en-US" altLang="en-US" sz="2800" i="1" dirty="0">
                <a:latin typeface="Arial" charset="0"/>
                <a:ea typeface="Arial" charset="0"/>
                <a:cs typeface="Arial" charset="0"/>
              </a:rPr>
              <a:t>Power Distance -  Potential Strategies ( Cont. )</a:t>
            </a:r>
            <a:r>
              <a:rPr lang="en-US" altLang="en-US" sz="2800" i="1" dirty="0">
                <a:latin typeface="Book Antiqua" charset="0"/>
              </a:rPr>
              <a:t>… </a:t>
            </a:r>
          </a:p>
          <a:p>
            <a:pPr lvl="1">
              <a:lnSpc>
                <a:spcPts val="3200"/>
              </a:lnSpc>
              <a:spcBef>
                <a:spcPct val="0"/>
              </a:spcBef>
              <a:buFont typeface="Wingdings" charset="2"/>
              <a:buChar char="Ø"/>
            </a:pPr>
            <a:r>
              <a:rPr lang="en-US" altLang="en-US" sz="2400" dirty="0">
                <a:latin typeface="Book Antiqua" charset="0"/>
              </a:rPr>
              <a:t>Use Concept elicitation techniques including protocol analysis and repertory grids</a:t>
            </a:r>
          </a:p>
          <a:p>
            <a:pPr lvl="1">
              <a:lnSpc>
                <a:spcPts val="3200"/>
              </a:lnSpc>
              <a:spcBef>
                <a:spcPct val="0"/>
              </a:spcBef>
              <a:buFont typeface="Wingdings" charset="2"/>
              <a:buChar char="Ø"/>
            </a:pPr>
            <a:r>
              <a:rPr lang="en-US" altLang="en-US" sz="2400" dirty="0">
                <a:latin typeface="Book Antiqua" charset="0"/>
              </a:rPr>
              <a:t>Be patient … approvals may need to be obtained</a:t>
            </a:r>
            <a:endParaRPr lang="en-US" altLang="en-US" i="1" dirty="0">
              <a:latin typeface="Arial" charset="0"/>
              <a:ea typeface="Arial" charset="0"/>
              <a:cs typeface="Arial" charset="0"/>
            </a:endParaRPr>
          </a:p>
          <a:p>
            <a:pPr>
              <a:spcBef>
                <a:spcPct val="0"/>
              </a:spcBef>
              <a:buFontTx/>
              <a:buNone/>
            </a:pPr>
            <a:endParaRPr lang="en-US" altLang="en-US" sz="1800" dirty="0">
              <a:latin typeface="Book Antiqua" charset="0"/>
            </a:endParaRPr>
          </a:p>
        </p:txBody>
      </p:sp>
      <p:pic>
        <p:nvPicPr>
          <p:cNvPr id="2970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4000"/>
            <a:ext cx="26670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TextBox 9"/>
          <p:cNvSpPr txBox="1">
            <a:spLocks noChangeArrowheads="1"/>
          </p:cNvSpPr>
          <p:nvPr/>
        </p:nvSpPr>
        <p:spPr bwMode="auto">
          <a:xfrm>
            <a:off x="760413" y="2363788"/>
            <a:ext cx="2178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lgn="ctr">
              <a:spcBef>
                <a:spcPct val="0"/>
              </a:spcBef>
              <a:buFontTx/>
              <a:buNone/>
            </a:pPr>
            <a:r>
              <a:rPr lang="en-US" altLang="en-US" sz="1800" dirty="0">
                <a:latin typeface="Book Antiqua" charset="0"/>
              </a:rPr>
              <a:t>Culture Related Challenges</a:t>
            </a:r>
          </a:p>
          <a:p>
            <a:pPr algn="ctr">
              <a:spcBef>
                <a:spcPct val="0"/>
              </a:spcBef>
              <a:buFontTx/>
              <a:buNone/>
            </a:pPr>
            <a:r>
              <a:rPr lang="en-US" altLang="en-US" sz="1800" i="1" dirty="0">
                <a:latin typeface="Book Antiqua" charset="0"/>
              </a:rPr>
              <a:t>Power Distance</a:t>
            </a:r>
          </a:p>
          <a:p>
            <a:pPr algn="ctr">
              <a:spcBef>
                <a:spcPct val="0"/>
              </a:spcBef>
              <a:buFontTx/>
              <a:buNone/>
            </a:pPr>
            <a:endParaRPr lang="en-US" altLang="en-US" sz="1800" dirty="0">
              <a:latin typeface="Book Antiqua" charset="0"/>
            </a:endParaRPr>
          </a:p>
        </p:txBody>
      </p:sp>
      <p:sp>
        <p:nvSpPr>
          <p:cNvPr id="5" name="Slide Number Placeholder 4">
            <a:extLst>
              <a:ext uri="{FF2B5EF4-FFF2-40B4-BE49-F238E27FC236}">
                <a16:creationId xmlns:a16="http://schemas.microsoft.com/office/drawing/2014/main" id="{CA6EF021-8D44-4671-87DE-B80A0B32AA5F}"/>
              </a:ext>
            </a:extLst>
          </p:cNvPr>
          <p:cNvSpPr>
            <a:spLocks noGrp="1"/>
          </p:cNvSpPr>
          <p:nvPr>
            <p:ph type="sldNum" sz="quarter" idx="12"/>
          </p:nvPr>
        </p:nvSpPr>
        <p:spPr/>
        <p:txBody>
          <a:bodyPr/>
          <a:lstStyle/>
          <a:p>
            <a:fld id="{2C12D142-BB37-6041-ACEC-61C370F9F92E}" type="slidenum">
              <a:rPr lang="en-US" altLang="en-US" smtClean="0"/>
              <a:pPr/>
              <a:t>53</a:t>
            </a:fld>
            <a:r>
              <a:rPr lang="en-US" altLang="en-US"/>
              <a:t>/60</a:t>
            </a:r>
            <a:endParaRPr lang="en-US"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93787"/>
            <a:ext cx="8229600" cy="1143000"/>
          </a:xfrm>
        </p:spPr>
        <p:txBody>
          <a:bodyPr rtlCol="0">
            <a:noAutofit/>
          </a:bodyPr>
          <a:lstStyle/>
          <a:p>
            <a:pPr fontAlgn="auto">
              <a:spcAft>
                <a:spcPts val="0"/>
              </a:spcAft>
              <a:defRPr/>
            </a:pPr>
            <a:r>
              <a:rPr lang="en-US" sz="3600" dirty="0"/>
              <a:t>Requirements Elicitation </a:t>
            </a:r>
            <a:r>
              <a:rPr lang="is-IS" sz="3600" dirty="0"/>
              <a:t>…</a:t>
            </a:r>
            <a:r>
              <a:rPr lang="en-US" sz="3600" dirty="0"/>
              <a:t> Uncertainty Avoidance Related Challenges </a:t>
            </a:r>
          </a:p>
        </p:txBody>
      </p:sp>
      <p:sp>
        <p:nvSpPr>
          <p:cNvPr id="3" name="Content Placeholder 2"/>
          <p:cNvSpPr>
            <a:spLocks noGrp="1"/>
          </p:cNvSpPr>
          <p:nvPr>
            <p:ph idx="1"/>
          </p:nvPr>
        </p:nvSpPr>
        <p:spPr>
          <a:xfrm>
            <a:off x="3657600" y="1874838"/>
            <a:ext cx="5029200" cy="4525962"/>
          </a:xfrm>
        </p:spPr>
        <p:txBody>
          <a:bodyPr rtlCol="0">
            <a:normAutofit fontScale="70000" lnSpcReduction="20000"/>
          </a:bodyPr>
          <a:lstStyle/>
          <a:p>
            <a:pPr marL="548640" indent="-411480" fontAlgn="auto">
              <a:spcAft>
                <a:spcPts val="0"/>
              </a:spcAft>
              <a:buClr>
                <a:schemeClr val="tx1">
                  <a:shade val="95000"/>
                </a:schemeClr>
              </a:buClr>
              <a:buFont typeface="Wingdings 2"/>
              <a:buNone/>
              <a:defRPr/>
            </a:pPr>
            <a:r>
              <a:rPr lang="en-US" sz="4000" i="1" dirty="0">
                <a:latin typeface="Arial" panose="020B0604020202020204" pitchFamily="34" charset="0"/>
                <a:cs typeface="Arial" panose="020B0604020202020204" pitchFamily="34" charset="0"/>
              </a:rPr>
              <a:t>Uncertainty Avoidance Challenges</a:t>
            </a:r>
          </a:p>
          <a:p>
            <a:pPr marL="548640" indent="-411480" fontAlgn="auto">
              <a:lnSpc>
                <a:spcPts val="3200"/>
              </a:lnSpc>
              <a:spcAft>
                <a:spcPts val="0"/>
              </a:spcAft>
              <a:buClr>
                <a:schemeClr val="tx1">
                  <a:shade val="95000"/>
                </a:schemeClr>
              </a:buClr>
              <a:buFont typeface="Wingdings" pitchFamily="2" charset="2"/>
              <a:buChar char="Ø"/>
              <a:defRPr/>
            </a:pPr>
            <a:r>
              <a:rPr lang="en-US" sz="3400" dirty="0"/>
              <a:t>High-Uncertainty Avoidance respondents may be reluctant to offer opinions that seem to impose extra risk</a:t>
            </a:r>
          </a:p>
          <a:p>
            <a:pPr marL="548640" indent="-411480" fontAlgn="auto">
              <a:lnSpc>
                <a:spcPts val="3200"/>
              </a:lnSpc>
              <a:spcAft>
                <a:spcPts val="0"/>
              </a:spcAft>
              <a:buClr>
                <a:schemeClr val="tx1">
                  <a:shade val="95000"/>
                </a:schemeClr>
              </a:buClr>
              <a:buFont typeface="Wingdings" pitchFamily="2" charset="2"/>
              <a:buChar char="Ø"/>
              <a:defRPr/>
            </a:pPr>
            <a:r>
              <a:rPr lang="en-US" sz="3400" dirty="0"/>
              <a:t>Low-Uncertainty Avoidance respondents may be inclined to take risk for risk’s sake</a:t>
            </a:r>
          </a:p>
          <a:p>
            <a:pPr marL="548640" indent="-411480" fontAlgn="auto">
              <a:spcAft>
                <a:spcPts val="0"/>
              </a:spcAft>
              <a:buClr>
                <a:schemeClr val="tx1">
                  <a:shade val="95000"/>
                </a:schemeClr>
              </a:buClr>
              <a:buFont typeface="Wingdings 2"/>
              <a:buChar char=""/>
              <a:defRPr/>
            </a:pPr>
            <a:endParaRPr lang="en-US" dirty="0"/>
          </a:p>
          <a:p>
            <a:pPr marL="548640" indent="-411480" fontAlgn="auto">
              <a:spcAft>
                <a:spcPts val="0"/>
              </a:spcAft>
              <a:buClr>
                <a:schemeClr val="tx1">
                  <a:shade val="95000"/>
                </a:schemeClr>
              </a:buClr>
              <a:buFont typeface="Wingdings 2"/>
              <a:buNone/>
              <a:defRPr/>
            </a:pPr>
            <a:endParaRPr lang="en-US" dirty="0"/>
          </a:p>
          <a:p>
            <a:pPr marL="548640" indent="-411480" fontAlgn="auto">
              <a:spcAft>
                <a:spcPts val="0"/>
              </a:spcAft>
              <a:buClr>
                <a:schemeClr val="tx1">
                  <a:shade val="95000"/>
                </a:schemeClr>
              </a:buClr>
              <a:buFont typeface="Wingdings 2"/>
              <a:buChar char=""/>
              <a:defRPr/>
            </a:pPr>
            <a:endParaRPr lang="en-US" dirty="0"/>
          </a:p>
          <a:p>
            <a:pPr marL="548640" indent="-411480" fontAlgn="auto">
              <a:spcAft>
                <a:spcPts val="0"/>
              </a:spcAft>
              <a:buClr>
                <a:schemeClr val="tx1">
                  <a:shade val="95000"/>
                </a:schemeClr>
              </a:buClr>
              <a:buFont typeface="Wingdings 2"/>
              <a:buChar char=""/>
              <a:defRPr/>
            </a:pPr>
            <a:endParaRPr lang="en-US" dirty="0"/>
          </a:p>
        </p:txBody>
      </p:sp>
      <p:sp>
        <p:nvSpPr>
          <p:cNvPr id="10" name="Footer Placeholder 9"/>
          <p:cNvSpPr>
            <a:spLocks noGrp="1"/>
          </p:cNvSpPr>
          <p:nvPr>
            <p:ph type="ftr" sz="quarter" idx="11"/>
          </p:nvPr>
        </p:nvSpPr>
        <p:spPr/>
        <p:txBody>
          <a:bodyPr/>
          <a:lstStyle/>
          <a:p>
            <a:pPr>
              <a:defRPr/>
            </a:pPr>
            <a:r>
              <a:rPr lang="en-US"/>
              <a:t>©  Richard A. Navarro 2019</a:t>
            </a:r>
            <a:endParaRPr lang="en-US" dirty="0"/>
          </a:p>
        </p:txBody>
      </p:sp>
      <p:grpSp>
        <p:nvGrpSpPr>
          <p:cNvPr id="30725" name="Group 6"/>
          <p:cNvGrpSpPr>
            <a:grpSpLocks/>
          </p:cNvGrpSpPr>
          <p:nvPr/>
        </p:nvGrpSpPr>
        <p:grpSpPr bwMode="auto">
          <a:xfrm>
            <a:off x="0" y="1981200"/>
            <a:ext cx="3200400" cy="1595438"/>
            <a:chOff x="457200" y="2362200"/>
            <a:chExt cx="4013394" cy="1665190"/>
          </a:xfrm>
        </p:grpSpPr>
        <p:pic>
          <p:nvPicPr>
            <p:cNvPr id="3072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362200"/>
              <a:ext cx="4013394"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TextBox 8"/>
            <p:cNvSpPr txBox="1">
              <a:spLocks noChangeArrowheads="1"/>
            </p:cNvSpPr>
            <p:nvPr/>
          </p:nvSpPr>
          <p:spPr bwMode="auto">
            <a:xfrm>
              <a:off x="914400" y="3352801"/>
              <a:ext cx="3276601" cy="67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lgn="ctr">
                <a:spcBef>
                  <a:spcPct val="0"/>
                </a:spcBef>
                <a:buFontTx/>
                <a:buNone/>
              </a:pPr>
              <a:r>
                <a:rPr lang="en-US" altLang="en-US" sz="1800" dirty="0">
                  <a:latin typeface="Book Antiqua" charset="0"/>
                </a:rPr>
                <a:t>Culture Related Challenges</a:t>
              </a:r>
            </a:p>
          </p:txBody>
        </p:sp>
      </p:grpSp>
      <p:sp>
        <p:nvSpPr>
          <p:cNvPr id="30726" name="TextBox 12"/>
          <p:cNvSpPr txBox="1">
            <a:spLocks noChangeArrowheads="1"/>
          </p:cNvSpPr>
          <p:nvPr/>
        </p:nvSpPr>
        <p:spPr bwMode="auto">
          <a:xfrm>
            <a:off x="381000" y="3556000"/>
            <a:ext cx="30480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r>
              <a:rPr lang="en-US" altLang="en-US" sz="2400" dirty="0">
                <a:latin typeface="Book Antiqua" charset="0"/>
              </a:rPr>
              <a:t>The Systems Analysts must understand how a culture’s tendency towards </a:t>
            </a:r>
            <a:r>
              <a:rPr lang="en-US" altLang="en-US" sz="2400" i="1" dirty="0">
                <a:latin typeface="Book Antiqua" charset="0"/>
              </a:rPr>
              <a:t>Uncertainty Avoidance </a:t>
            </a:r>
            <a:r>
              <a:rPr lang="en-US" altLang="en-US" sz="2400" dirty="0">
                <a:latin typeface="Book Antiqua" charset="0"/>
              </a:rPr>
              <a:t>will impact the elicitation process</a:t>
            </a:r>
          </a:p>
          <a:p>
            <a:pPr>
              <a:spcBef>
                <a:spcPct val="0"/>
              </a:spcBef>
              <a:buFontTx/>
              <a:buNone/>
            </a:pPr>
            <a:endParaRPr lang="en-US" altLang="en-US" sz="2000" dirty="0">
              <a:latin typeface="Book Antiqua" charset="0"/>
            </a:endParaRPr>
          </a:p>
        </p:txBody>
      </p:sp>
      <p:sp>
        <p:nvSpPr>
          <p:cNvPr id="4" name="Slide Number Placeholder 3">
            <a:extLst>
              <a:ext uri="{FF2B5EF4-FFF2-40B4-BE49-F238E27FC236}">
                <a16:creationId xmlns:a16="http://schemas.microsoft.com/office/drawing/2014/main" id="{37930E6D-C39A-4B2B-82B9-377C4CA1A1B3}"/>
              </a:ext>
            </a:extLst>
          </p:cNvPr>
          <p:cNvSpPr>
            <a:spLocks noGrp="1"/>
          </p:cNvSpPr>
          <p:nvPr>
            <p:ph type="sldNum" sz="quarter" idx="12"/>
          </p:nvPr>
        </p:nvSpPr>
        <p:spPr/>
        <p:txBody>
          <a:bodyPr/>
          <a:lstStyle/>
          <a:p>
            <a:fld id="{EDC940D2-3873-354C-BE69-FB1E39A1232E}" type="slidenum">
              <a:rPr lang="en-US" altLang="en-US" smtClean="0"/>
              <a:pPr/>
              <a:t>54</a:t>
            </a:fld>
            <a:r>
              <a:rPr lang="en-US" altLang="en-US"/>
              <a:t> / 60</a:t>
            </a:r>
            <a:endParaRPr lang="en-US" alt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n-US" sz="3600" dirty="0"/>
              <a:t>Culture Related Challenges …</a:t>
            </a:r>
            <a:br>
              <a:rPr lang="en-US" sz="3600" dirty="0"/>
            </a:br>
            <a:r>
              <a:rPr lang="en-US" sz="3600" dirty="0"/>
              <a:t> Uncertainty Avoidance Related Challenges </a:t>
            </a:r>
          </a:p>
        </p:txBody>
      </p:sp>
      <p:sp>
        <p:nvSpPr>
          <p:cNvPr id="31747" name="Content Placeholder 2"/>
          <p:cNvSpPr>
            <a:spLocks noGrp="1"/>
          </p:cNvSpPr>
          <p:nvPr>
            <p:ph idx="1"/>
          </p:nvPr>
        </p:nvSpPr>
        <p:spPr>
          <a:xfrm>
            <a:off x="3505200" y="1752600"/>
            <a:ext cx="5181600" cy="4525963"/>
          </a:xfrm>
        </p:spPr>
        <p:txBody>
          <a:bodyPr/>
          <a:lstStyle/>
          <a:p>
            <a:pPr>
              <a:buFont typeface="Wingdings 2" charset="2"/>
              <a:buNone/>
            </a:pPr>
            <a:r>
              <a:rPr lang="en-US" altLang="en-US" i="1" dirty="0">
                <a:solidFill>
                  <a:srgbClr val="FF0000"/>
                </a:solidFill>
                <a:latin typeface="Arial" panose="020B0604020202020204" pitchFamily="34" charset="0"/>
                <a:cs typeface="Arial" panose="020B0604020202020204" pitchFamily="34" charset="0"/>
              </a:rPr>
              <a:t>Uncertainty Avoidance - Potential Strategies </a:t>
            </a:r>
            <a:r>
              <a:rPr lang="en-US" altLang="en-US" dirty="0">
                <a:solidFill>
                  <a:srgbClr val="FF0000"/>
                </a:solidFill>
                <a:latin typeface="Arial" panose="020B0604020202020204" pitchFamily="34" charset="0"/>
                <a:cs typeface="Arial" panose="020B0604020202020204" pitchFamily="34" charset="0"/>
              </a:rPr>
              <a:t> </a:t>
            </a:r>
          </a:p>
          <a:p>
            <a:pPr lvl="1">
              <a:lnSpc>
                <a:spcPts val="3200"/>
              </a:lnSpc>
              <a:buFont typeface="Wingdings" charset="2"/>
              <a:buChar char="Ø"/>
            </a:pPr>
            <a:r>
              <a:rPr lang="en-US" altLang="en-US" dirty="0">
                <a:solidFill>
                  <a:srgbClr val="FF0000"/>
                </a:solidFill>
                <a:latin typeface="Bookman Old Style" charset="0"/>
              </a:rPr>
              <a:t>Use leading or closed end questions to encourage respondent to enter into uncomfortable areas</a:t>
            </a:r>
          </a:p>
          <a:p>
            <a:pPr lvl="1">
              <a:lnSpc>
                <a:spcPts val="3200"/>
              </a:lnSpc>
              <a:buFont typeface="Wingdings" charset="2"/>
              <a:buChar char="Ø"/>
            </a:pPr>
            <a:r>
              <a:rPr lang="en-US" altLang="en-US" dirty="0">
                <a:solidFill>
                  <a:srgbClr val="FF0000"/>
                </a:solidFill>
                <a:latin typeface="Bookman Old Style" charset="0"/>
              </a:rPr>
              <a:t>Use Contextual Inquiry to more fully understand situations</a:t>
            </a:r>
          </a:p>
          <a:p>
            <a:pPr>
              <a:lnSpc>
                <a:spcPts val="3200"/>
              </a:lnSpc>
            </a:pPr>
            <a:endParaRPr lang="en-US" altLang="en-US" i="1" dirty="0">
              <a:latin typeface="Bookman Old Style" charset="0"/>
            </a:endParaRPr>
          </a:p>
          <a:p>
            <a:endParaRPr lang="en-US" altLang="en-US" sz="3600" dirty="0">
              <a:latin typeface="Bookman Old Style" charset="0"/>
            </a:endParaRPr>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sp>
        <p:nvSpPr>
          <p:cNvPr id="31749" name="TextBox 4"/>
          <p:cNvSpPr txBox="1">
            <a:spLocks noChangeArrowheads="1"/>
          </p:cNvSpPr>
          <p:nvPr/>
        </p:nvSpPr>
        <p:spPr bwMode="auto">
          <a:xfrm>
            <a:off x="609600" y="2743200"/>
            <a:ext cx="21780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lgn="ctr">
              <a:spcBef>
                <a:spcPct val="0"/>
              </a:spcBef>
              <a:buFontTx/>
              <a:buNone/>
            </a:pPr>
            <a:r>
              <a:rPr lang="en-US" altLang="en-US" sz="1800" dirty="0">
                <a:latin typeface="Book Antiqua" charset="0"/>
              </a:rPr>
              <a:t>Culture Related Challenges</a:t>
            </a:r>
          </a:p>
          <a:p>
            <a:pPr algn="ctr">
              <a:spcBef>
                <a:spcPct val="0"/>
              </a:spcBef>
              <a:buFontTx/>
              <a:buNone/>
            </a:pPr>
            <a:r>
              <a:rPr lang="en-US" altLang="en-US" sz="1800" i="1" dirty="0">
                <a:latin typeface="Book Antiqua" charset="0"/>
              </a:rPr>
              <a:t>Uncertainty Avoidance</a:t>
            </a:r>
          </a:p>
          <a:p>
            <a:pPr algn="ctr">
              <a:spcBef>
                <a:spcPct val="0"/>
              </a:spcBef>
              <a:buFontTx/>
              <a:buNone/>
            </a:pPr>
            <a:endParaRPr lang="en-US" altLang="en-US" sz="1800" dirty="0">
              <a:latin typeface="Book Antiqua" charset="0"/>
            </a:endParaRPr>
          </a:p>
        </p:txBody>
      </p:sp>
      <p:pic>
        <p:nvPicPr>
          <p:cNvPr id="31750"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81200"/>
            <a:ext cx="3200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FA22EED-19BE-462A-B812-29310B33FE9E}"/>
              </a:ext>
            </a:extLst>
          </p:cNvPr>
          <p:cNvSpPr>
            <a:spLocks noGrp="1"/>
          </p:cNvSpPr>
          <p:nvPr>
            <p:ph type="sldNum" sz="quarter" idx="12"/>
          </p:nvPr>
        </p:nvSpPr>
        <p:spPr/>
        <p:txBody>
          <a:bodyPr/>
          <a:lstStyle/>
          <a:p>
            <a:fld id="{EDC940D2-3873-354C-BE69-FB1E39A1232E}" type="slidenum">
              <a:rPr lang="en-US" altLang="en-US" smtClean="0"/>
              <a:pPr/>
              <a:t>55</a:t>
            </a:fld>
            <a:r>
              <a:rPr lang="en-US" altLang="en-US"/>
              <a:t> / 60</a:t>
            </a:r>
            <a:endParaRPr lang="en-US" alt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9487"/>
            <a:ext cx="8229600" cy="1143000"/>
          </a:xfrm>
        </p:spPr>
        <p:txBody>
          <a:bodyPr rtlCol="0">
            <a:noAutofit/>
          </a:bodyPr>
          <a:lstStyle/>
          <a:p>
            <a:pPr fontAlgn="auto">
              <a:spcAft>
                <a:spcPts val="0"/>
              </a:spcAft>
              <a:defRPr/>
            </a:pPr>
            <a:r>
              <a:rPr lang="en-US" sz="3600" dirty="0"/>
              <a:t> Requirements Elicitation … Individualism Related Challenges </a:t>
            </a:r>
          </a:p>
        </p:txBody>
      </p:sp>
      <p:sp>
        <p:nvSpPr>
          <p:cNvPr id="3" name="Content Placeholder 2"/>
          <p:cNvSpPr>
            <a:spLocks noGrp="1"/>
          </p:cNvSpPr>
          <p:nvPr>
            <p:ph idx="1"/>
          </p:nvPr>
        </p:nvSpPr>
        <p:spPr>
          <a:xfrm>
            <a:off x="3657600" y="1905000"/>
            <a:ext cx="5029200" cy="4525963"/>
          </a:xfrm>
        </p:spPr>
        <p:txBody>
          <a:bodyPr rtlCol="0">
            <a:normAutofit fontScale="77500" lnSpcReduction="20000"/>
          </a:bodyPr>
          <a:lstStyle/>
          <a:p>
            <a:pPr marL="137160" fontAlgn="auto">
              <a:spcAft>
                <a:spcPts val="0"/>
              </a:spcAft>
              <a:buClr>
                <a:schemeClr val="tx1">
                  <a:shade val="95000"/>
                </a:schemeClr>
              </a:buClr>
              <a:defRPr/>
            </a:pPr>
            <a:r>
              <a:rPr lang="en-US" sz="3600" i="1" dirty="0">
                <a:latin typeface="Arial" panose="020B0604020202020204" pitchFamily="34" charset="0"/>
                <a:cs typeface="Arial" panose="020B0604020202020204" pitchFamily="34" charset="0"/>
              </a:rPr>
              <a:t>Individualism vs Collectivism Challenges</a:t>
            </a:r>
          </a:p>
          <a:p>
            <a:pPr marL="548640" indent="-411480" fontAlgn="auto">
              <a:spcAft>
                <a:spcPts val="0"/>
              </a:spcAft>
              <a:buClr>
                <a:schemeClr val="tx1">
                  <a:shade val="95000"/>
                </a:schemeClr>
              </a:buClr>
              <a:buFont typeface="Wingdings" pitchFamily="2" charset="2"/>
              <a:buChar char="Ø"/>
              <a:defRPr/>
            </a:pPr>
            <a:r>
              <a:rPr lang="en-US" sz="3100" dirty="0"/>
              <a:t>Collectivism oriented respondents may be reluctant to offer opinions contrary to the view of the group to which they belong</a:t>
            </a:r>
          </a:p>
          <a:p>
            <a:pPr marL="548640" indent="-411480" fontAlgn="auto">
              <a:spcAft>
                <a:spcPts val="0"/>
              </a:spcAft>
              <a:buClr>
                <a:schemeClr val="tx1">
                  <a:shade val="95000"/>
                </a:schemeClr>
              </a:buClr>
              <a:buFont typeface="Wingdings" pitchFamily="2" charset="2"/>
              <a:buChar char="Ø"/>
              <a:defRPr/>
            </a:pPr>
            <a:r>
              <a:rPr lang="en-US" sz="3100" dirty="0"/>
              <a:t>Individualism-oriented respondents may engage behavior that will enhance his own position</a:t>
            </a:r>
          </a:p>
          <a:p>
            <a:pPr marL="548640" indent="-411480" fontAlgn="auto">
              <a:spcAft>
                <a:spcPts val="0"/>
              </a:spcAft>
              <a:buClr>
                <a:schemeClr val="tx1">
                  <a:shade val="95000"/>
                </a:schemeClr>
              </a:buClr>
              <a:buFont typeface="Wingdings 2"/>
              <a:buChar char=""/>
              <a:defRPr/>
            </a:pPr>
            <a:endParaRPr lang="en-US" dirty="0"/>
          </a:p>
          <a:p>
            <a:pPr marL="342900" lvl="1" indent="-342900" fontAlgn="auto">
              <a:spcAft>
                <a:spcPts val="0"/>
              </a:spcAft>
              <a:buFont typeface="Wingdings 2"/>
              <a:buNone/>
              <a:defRPr/>
            </a:pPr>
            <a:r>
              <a:rPr lang="en-US" dirty="0"/>
              <a:t> </a:t>
            </a:r>
          </a:p>
          <a:p>
            <a:pPr marL="548640" indent="-411480" fontAlgn="auto">
              <a:spcAft>
                <a:spcPts val="0"/>
              </a:spcAft>
              <a:buClr>
                <a:schemeClr val="tx1">
                  <a:shade val="95000"/>
                </a:schemeClr>
              </a:buClr>
              <a:buFont typeface="Wingdings 2"/>
              <a:buChar char=""/>
              <a:defRPr/>
            </a:pPr>
            <a:endParaRPr lang="en-US" dirty="0"/>
          </a:p>
        </p:txBody>
      </p:sp>
      <p:sp>
        <p:nvSpPr>
          <p:cNvPr id="8" name="Footer Placeholder 7"/>
          <p:cNvSpPr>
            <a:spLocks noGrp="1"/>
          </p:cNvSpPr>
          <p:nvPr>
            <p:ph type="ftr" sz="quarter" idx="11"/>
          </p:nvPr>
        </p:nvSpPr>
        <p:spPr/>
        <p:txBody>
          <a:bodyPr/>
          <a:lstStyle/>
          <a:p>
            <a:pPr>
              <a:defRPr/>
            </a:pPr>
            <a:r>
              <a:rPr lang="en-US"/>
              <a:t>©  Richard A. Navarro 2019</a:t>
            </a:r>
            <a:endParaRPr lang="en-US" dirty="0"/>
          </a:p>
        </p:txBody>
      </p:sp>
      <p:grpSp>
        <p:nvGrpSpPr>
          <p:cNvPr id="32773" name="Group 3"/>
          <p:cNvGrpSpPr>
            <a:grpSpLocks/>
          </p:cNvGrpSpPr>
          <p:nvPr/>
        </p:nvGrpSpPr>
        <p:grpSpPr bwMode="auto">
          <a:xfrm>
            <a:off x="0" y="1981200"/>
            <a:ext cx="3200400" cy="1595438"/>
            <a:chOff x="457200" y="2362200"/>
            <a:chExt cx="4013394" cy="1665190"/>
          </a:xfrm>
        </p:grpSpPr>
        <p:pic>
          <p:nvPicPr>
            <p:cNvPr id="3277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362200"/>
              <a:ext cx="4013394"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5"/>
            <p:cNvSpPr txBox="1">
              <a:spLocks noChangeArrowheads="1"/>
            </p:cNvSpPr>
            <p:nvPr/>
          </p:nvSpPr>
          <p:spPr bwMode="auto">
            <a:xfrm>
              <a:off x="914400" y="3352801"/>
              <a:ext cx="3276601" cy="67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lgn="ctr">
                <a:spcBef>
                  <a:spcPct val="0"/>
                </a:spcBef>
                <a:buFontTx/>
                <a:buNone/>
              </a:pPr>
              <a:r>
                <a:rPr lang="en-US" altLang="en-US" sz="1800" dirty="0">
                  <a:latin typeface="Book Antiqua" charset="0"/>
                </a:rPr>
                <a:t>Culture Related Challenges</a:t>
              </a:r>
            </a:p>
          </p:txBody>
        </p:sp>
      </p:grpSp>
      <p:sp>
        <p:nvSpPr>
          <p:cNvPr id="32774" name="TextBox 6"/>
          <p:cNvSpPr txBox="1">
            <a:spLocks noChangeArrowheads="1"/>
          </p:cNvSpPr>
          <p:nvPr/>
        </p:nvSpPr>
        <p:spPr bwMode="auto">
          <a:xfrm>
            <a:off x="228600" y="3632200"/>
            <a:ext cx="32766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marL="0" lvl="1">
              <a:spcBef>
                <a:spcPct val="0"/>
              </a:spcBef>
              <a:buFontTx/>
              <a:buNone/>
            </a:pPr>
            <a:r>
              <a:rPr lang="en-US" altLang="en-US" sz="2400" dirty="0">
                <a:latin typeface="Book Antiqua" charset="0"/>
              </a:rPr>
              <a:t>The Systems Analyst must understand how a culture’s tendency towards </a:t>
            </a:r>
            <a:r>
              <a:rPr lang="en-US" altLang="en-US" sz="2400" i="1" dirty="0">
                <a:latin typeface="Book Antiqua" charset="0"/>
              </a:rPr>
              <a:t>Individualism / Collectivism </a:t>
            </a:r>
            <a:r>
              <a:rPr lang="en-US" altLang="en-US" sz="2400" dirty="0">
                <a:latin typeface="Book Antiqua" charset="0"/>
              </a:rPr>
              <a:t>will impact the elicitation process</a:t>
            </a:r>
          </a:p>
          <a:p>
            <a:pPr>
              <a:spcBef>
                <a:spcPct val="0"/>
              </a:spcBef>
              <a:buFontTx/>
              <a:buNone/>
            </a:pPr>
            <a:endParaRPr lang="en-US" altLang="en-US" sz="2000" dirty="0">
              <a:latin typeface="Book Antiqua" charset="0"/>
            </a:endParaRPr>
          </a:p>
        </p:txBody>
      </p:sp>
      <p:sp>
        <p:nvSpPr>
          <p:cNvPr id="4" name="Slide Number Placeholder 3">
            <a:extLst>
              <a:ext uri="{FF2B5EF4-FFF2-40B4-BE49-F238E27FC236}">
                <a16:creationId xmlns:a16="http://schemas.microsoft.com/office/drawing/2014/main" id="{C9942EE3-30BB-4CC6-99D9-041B026D97EA}"/>
              </a:ext>
            </a:extLst>
          </p:cNvPr>
          <p:cNvSpPr>
            <a:spLocks noGrp="1"/>
          </p:cNvSpPr>
          <p:nvPr>
            <p:ph type="sldNum" sz="quarter" idx="12"/>
          </p:nvPr>
        </p:nvSpPr>
        <p:spPr/>
        <p:txBody>
          <a:bodyPr/>
          <a:lstStyle/>
          <a:p>
            <a:fld id="{EDC940D2-3873-354C-BE69-FB1E39A1232E}" type="slidenum">
              <a:rPr lang="en-US" altLang="en-US" smtClean="0"/>
              <a:pPr/>
              <a:t>56</a:t>
            </a:fld>
            <a:r>
              <a:rPr lang="en-US" altLang="en-US"/>
              <a:t> / 60</a:t>
            </a:r>
            <a:endParaRPr lang="en-US" alt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n-US" sz="3600" dirty="0"/>
              <a:t>Culture Related Challenges … </a:t>
            </a:r>
            <a:br>
              <a:rPr lang="en-US" sz="3600" dirty="0"/>
            </a:br>
            <a:r>
              <a:rPr lang="en-US" sz="3600" dirty="0"/>
              <a:t> Individualism Related Challenges </a:t>
            </a:r>
          </a:p>
        </p:txBody>
      </p:sp>
      <p:sp>
        <p:nvSpPr>
          <p:cNvPr id="33795" name="Content Placeholder 2"/>
          <p:cNvSpPr>
            <a:spLocks noGrp="1"/>
          </p:cNvSpPr>
          <p:nvPr>
            <p:ph idx="1"/>
          </p:nvPr>
        </p:nvSpPr>
        <p:spPr>
          <a:xfrm>
            <a:off x="2711450" y="1600200"/>
            <a:ext cx="5975350" cy="4525963"/>
          </a:xfrm>
        </p:spPr>
        <p:txBody>
          <a:bodyPr/>
          <a:lstStyle/>
          <a:p>
            <a:pPr>
              <a:buFont typeface="Wingdings 2" charset="2"/>
              <a:buNone/>
            </a:pPr>
            <a:r>
              <a:rPr lang="en-US" altLang="en-US" i="1" dirty="0">
                <a:solidFill>
                  <a:srgbClr val="FF0000"/>
                </a:solidFill>
                <a:latin typeface="Arial" panose="020B0604020202020204" pitchFamily="34" charset="0"/>
                <a:cs typeface="Arial" panose="020B0604020202020204" pitchFamily="34" charset="0"/>
              </a:rPr>
              <a:t>Individualism vs Collectivism - Potential Strategies …</a:t>
            </a:r>
          </a:p>
          <a:p>
            <a:pPr lvl="1">
              <a:lnSpc>
                <a:spcPts val="3200"/>
              </a:lnSpc>
              <a:buFont typeface="Wingdings" charset="2"/>
              <a:buChar char="Ø"/>
            </a:pPr>
            <a:r>
              <a:rPr lang="en-US" altLang="en-US" dirty="0">
                <a:solidFill>
                  <a:srgbClr val="FF0000"/>
                </a:solidFill>
                <a:latin typeface="Arial" panose="020B0604020202020204" pitchFamily="34" charset="0"/>
                <a:cs typeface="Arial" panose="020B0604020202020204" pitchFamily="34" charset="0"/>
              </a:rPr>
              <a:t>Use Action methods such as prototyping </a:t>
            </a:r>
          </a:p>
          <a:p>
            <a:pPr lvl="1">
              <a:lnSpc>
                <a:spcPts val="3200"/>
              </a:lnSpc>
              <a:buFont typeface="Wingdings" charset="2"/>
              <a:buChar char="Ø"/>
            </a:pPr>
            <a:r>
              <a:rPr lang="en-US" altLang="en-US" dirty="0">
                <a:solidFill>
                  <a:srgbClr val="FF0000"/>
                </a:solidFill>
                <a:latin typeface="Arial" panose="020B0604020202020204" pitchFamily="34" charset="0"/>
                <a:cs typeface="Arial" panose="020B0604020202020204" pitchFamily="34" charset="0"/>
              </a:rPr>
              <a:t>Avoid group methods such as focus groups for high-collectivism respondents </a:t>
            </a:r>
          </a:p>
          <a:p>
            <a:pPr lvl="1">
              <a:lnSpc>
                <a:spcPts val="3200"/>
              </a:lnSpc>
              <a:buFont typeface="Wingdings" charset="2"/>
              <a:buChar char="Ø"/>
            </a:pPr>
            <a:r>
              <a:rPr lang="en-US" altLang="en-US" dirty="0">
                <a:solidFill>
                  <a:srgbClr val="FF0000"/>
                </a:solidFill>
                <a:latin typeface="Arial" panose="020B0604020202020204" pitchFamily="34" charset="0"/>
                <a:cs typeface="Arial" panose="020B0604020202020204" pitchFamily="34" charset="0"/>
              </a:rPr>
              <a:t>Use Concept Elicitation techniques to better understand group dynamics</a:t>
            </a:r>
          </a:p>
          <a:p>
            <a:endParaRPr lang="en-US" altLang="en-US" sz="3600" i="1" dirty="0">
              <a:latin typeface="Bookman Old Style" charset="0"/>
            </a:endParaRPr>
          </a:p>
          <a:p>
            <a:endParaRPr lang="en-US" altLang="en-US" sz="3600" dirty="0">
              <a:latin typeface="Bookman Old Style" charset="0"/>
            </a:endParaRPr>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sp>
        <p:nvSpPr>
          <p:cNvPr id="33797" name="TextBox 5"/>
          <p:cNvSpPr txBox="1">
            <a:spLocks noChangeArrowheads="1"/>
          </p:cNvSpPr>
          <p:nvPr/>
        </p:nvSpPr>
        <p:spPr bwMode="auto">
          <a:xfrm>
            <a:off x="533400" y="2667000"/>
            <a:ext cx="217805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lgn="ctr">
              <a:spcBef>
                <a:spcPct val="0"/>
              </a:spcBef>
              <a:buFontTx/>
              <a:buNone/>
            </a:pPr>
            <a:r>
              <a:rPr lang="en-US" altLang="en-US" sz="1800" dirty="0">
                <a:latin typeface="Book Antiqua" charset="0"/>
              </a:rPr>
              <a:t>Culture Related Challenges</a:t>
            </a:r>
          </a:p>
          <a:p>
            <a:pPr algn="ctr">
              <a:spcBef>
                <a:spcPct val="0"/>
              </a:spcBef>
              <a:buFontTx/>
              <a:buNone/>
            </a:pPr>
            <a:r>
              <a:rPr lang="en-US" altLang="en-US" sz="2000" i="1" dirty="0">
                <a:latin typeface="Book Antiqua" charset="0"/>
              </a:rPr>
              <a:t>Individualism</a:t>
            </a:r>
            <a:r>
              <a:rPr lang="en-US" altLang="en-US" sz="1800" i="1" dirty="0">
                <a:latin typeface="Book Antiqua" charset="0"/>
              </a:rPr>
              <a:t> vs Collectivism</a:t>
            </a:r>
          </a:p>
          <a:p>
            <a:pPr algn="ctr">
              <a:spcBef>
                <a:spcPct val="0"/>
              </a:spcBef>
              <a:buFontTx/>
              <a:buNone/>
            </a:pPr>
            <a:endParaRPr lang="en-US" altLang="en-US" sz="1800" dirty="0">
              <a:latin typeface="Book Antiqua" charset="0"/>
            </a:endParaRPr>
          </a:p>
        </p:txBody>
      </p:sp>
      <p:pic>
        <p:nvPicPr>
          <p:cNvPr id="3379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81200"/>
            <a:ext cx="3200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47E6A1AE-941C-42A5-B3DB-4E19D4FA7C0E}"/>
              </a:ext>
            </a:extLst>
          </p:cNvPr>
          <p:cNvSpPr>
            <a:spLocks noGrp="1"/>
          </p:cNvSpPr>
          <p:nvPr>
            <p:ph type="sldNum" sz="quarter" idx="12"/>
          </p:nvPr>
        </p:nvSpPr>
        <p:spPr/>
        <p:txBody>
          <a:bodyPr/>
          <a:lstStyle/>
          <a:p>
            <a:fld id="{EDC940D2-3873-354C-BE69-FB1E39A1232E}" type="slidenum">
              <a:rPr lang="en-US" altLang="en-US" smtClean="0"/>
              <a:pPr/>
              <a:t>57</a:t>
            </a:fld>
            <a:r>
              <a:rPr lang="en-US" altLang="en-US"/>
              <a:t> / 60</a:t>
            </a:r>
            <a:endParaRPr lang="en-US" alt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Class Discussion</a:t>
            </a:r>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pic>
        <p:nvPicPr>
          <p:cNvPr id="5" name="Picture 4"/>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400000"/>
                    </a14:imgEffect>
                  </a14:imgLayer>
                </a14:imgProps>
              </a:ext>
            </a:extLst>
          </a:blip>
          <a:stretch>
            <a:fillRect/>
          </a:stretch>
        </p:blipFill>
        <p:spPr>
          <a:xfrm>
            <a:off x="1000123" y="1143000"/>
            <a:ext cx="6905627" cy="4419600"/>
          </a:xfrm>
          <a:prstGeom prst="rect">
            <a:avLst/>
          </a:prstGeom>
        </p:spPr>
      </p:pic>
      <p:sp>
        <p:nvSpPr>
          <p:cNvPr id="3" name="Content Placeholder 2"/>
          <p:cNvSpPr>
            <a:spLocks noGrp="1"/>
          </p:cNvSpPr>
          <p:nvPr>
            <p:ph idx="1"/>
          </p:nvPr>
        </p:nvSpPr>
        <p:spPr>
          <a:xfrm>
            <a:off x="338136" y="1417638"/>
            <a:ext cx="8229600" cy="4525963"/>
          </a:xfrm>
        </p:spPr>
        <p:txBody>
          <a:bodyPr/>
          <a:lstStyle/>
          <a:p>
            <a:r>
              <a:rPr lang="en-US" sz="3600" i="1" dirty="0"/>
              <a:t>Working in groups, consider </a:t>
            </a:r>
            <a:r>
              <a:rPr lang="en-US" dirty="0"/>
              <a:t>…</a:t>
            </a:r>
          </a:p>
          <a:p>
            <a:pPr lvl="1"/>
            <a:r>
              <a:rPr lang="en-US" dirty="0"/>
              <a:t>You are responsible for a major multi-national systems analysis project</a:t>
            </a:r>
          </a:p>
          <a:p>
            <a:pPr marL="1600200" lvl="2" indent="-457200">
              <a:buFont typeface="Wingdings" charset="2"/>
              <a:buChar char="Ø"/>
            </a:pPr>
            <a:r>
              <a:rPr lang="en-US" dirty="0"/>
              <a:t>You realize cultural variations may impact how you gather and interpret / analyze systems requirements.</a:t>
            </a:r>
          </a:p>
          <a:p>
            <a:pPr marL="1600200" lvl="2" indent="-457200">
              <a:buFont typeface="Wingdings" charset="2"/>
              <a:buChar char="Ø"/>
            </a:pPr>
            <a:r>
              <a:rPr lang="en-US" dirty="0"/>
              <a:t>Which cultural dimension ought you consider? </a:t>
            </a:r>
          </a:p>
          <a:p>
            <a:pPr marL="2057400" lvl="3" indent="-457200">
              <a:buFont typeface="Wingdings" charset="2"/>
              <a:buChar char="Ø"/>
            </a:pPr>
            <a:r>
              <a:rPr lang="en-US" dirty="0"/>
              <a:t>Why? </a:t>
            </a:r>
          </a:p>
          <a:p>
            <a:pPr marL="2057400" lvl="3" indent="-457200">
              <a:buFont typeface="Wingdings" charset="2"/>
              <a:buChar char="Ø"/>
            </a:pPr>
            <a:r>
              <a:rPr lang="en-US" dirty="0"/>
              <a:t>How?</a:t>
            </a:r>
          </a:p>
          <a:p>
            <a:pPr marL="457200" indent="-457200">
              <a:buFont typeface="Wingdings" charset="2"/>
              <a:buChar char="Ø"/>
            </a:pPr>
            <a:endParaRPr lang="en-US" dirty="0"/>
          </a:p>
        </p:txBody>
      </p:sp>
      <p:sp>
        <p:nvSpPr>
          <p:cNvPr id="6" name="Slide Number Placeholder 5">
            <a:extLst>
              <a:ext uri="{FF2B5EF4-FFF2-40B4-BE49-F238E27FC236}">
                <a16:creationId xmlns:a16="http://schemas.microsoft.com/office/drawing/2014/main" id="{99313094-666E-4AF4-85F9-0A7F45B03867}"/>
              </a:ext>
            </a:extLst>
          </p:cNvPr>
          <p:cNvSpPr>
            <a:spLocks noGrp="1"/>
          </p:cNvSpPr>
          <p:nvPr>
            <p:ph type="sldNum" sz="quarter" idx="12"/>
          </p:nvPr>
        </p:nvSpPr>
        <p:spPr/>
        <p:txBody>
          <a:bodyPr/>
          <a:lstStyle/>
          <a:p>
            <a:fld id="{EDC940D2-3873-354C-BE69-FB1E39A1232E}" type="slidenum">
              <a:rPr lang="en-US" altLang="en-US" smtClean="0"/>
              <a:pPr/>
              <a:t>58</a:t>
            </a:fld>
            <a:r>
              <a:rPr lang="en-US" altLang="en-US"/>
              <a:t> / 60</a:t>
            </a:r>
            <a:endParaRPr lang="en-US" altLang="en-US" dirty="0"/>
          </a:p>
        </p:txBody>
      </p:sp>
    </p:spTree>
    <p:extLst>
      <p:ext uri="{BB962C8B-B14F-4D97-AF65-F5344CB8AC3E}">
        <p14:creationId xmlns:p14="http://schemas.microsoft.com/office/powerpoint/2010/main" val="73659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26AA-9046-411A-8D0A-0B0132BB8BBE}"/>
              </a:ext>
            </a:extLst>
          </p:cNvPr>
          <p:cNvSpPr>
            <a:spLocks noGrp="1"/>
          </p:cNvSpPr>
          <p:nvPr>
            <p:ph type="title"/>
          </p:nvPr>
        </p:nvSpPr>
        <p:spPr>
          <a:xfrm>
            <a:off x="457200" y="468045"/>
            <a:ext cx="8229600" cy="1143000"/>
          </a:xfrm>
        </p:spPr>
        <p:txBody>
          <a:bodyPr/>
          <a:lstStyle/>
          <a:p>
            <a:r>
              <a:rPr lang="en-US" sz="3600" dirty="0" err="1"/>
              <a:t>Hofsted</a:t>
            </a:r>
            <a:r>
              <a:rPr lang="en-US" sz="3600" dirty="0"/>
              <a:t> Institute</a:t>
            </a:r>
            <a:r>
              <a:rPr lang="en-US" dirty="0"/>
              <a:t/>
            </a:r>
            <a:br>
              <a:rPr lang="en-US" dirty="0"/>
            </a:br>
            <a:r>
              <a:rPr lang="en-US" sz="2800" dirty="0"/>
              <a:t>https://www.hofstede-insights.com/product/compare-countries/</a:t>
            </a:r>
            <a:r>
              <a:rPr lang="en-US" dirty="0"/>
              <a:t/>
            </a:r>
            <a:br>
              <a:rPr lang="en-US" dirty="0"/>
            </a:br>
            <a:endParaRPr lang="en-US" dirty="0"/>
          </a:p>
        </p:txBody>
      </p:sp>
      <p:sp>
        <p:nvSpPr>
          <p:cNvPr id="4" name="Footer Placeholder 3">
            <a:extLst>
              <a:ext uri="{FF2B5EF4-FFF2-40B4-BE49-F238E27FC236}">
                <a16:creationId xmlns:a16="http://schemas.microsoft.com/office/drawing/2014/main" id="{A35E17F7-3105-4EB0-853C-C2ED2D94BAFF}"/>
              </a:ext>
            </a:extLst>
          </p:cNvPr>
          <p:cNvSpPr>
            <a:spLocks noGrp="1"/>
          </p:cNvSpPr>
          <p:nvPr>
            <p:ph type="ftr" sz="quarter" idx="11"/>
          </p:nvPr>
        </p:nvSpPr>
        <p:spPr/>
        <p:txBody>
          <a:bodyPr/>
          <a:lstStyle/>
          <a:p>
            <a:pPr>
              <a:defRPr/>
            </a:pPr>
            <a:r>
              <a:rPr lang="en-US"/>
              <a:t>©  Richard A. Navarro 2019</a:t>
            </a:r>
            <a:endParaRPr lang="en-US" dirty="0"/>
          </a:p>
        </p:txBody>
      </p:sp>
      <p:pic>
        <p:nvPicPr>
          <p:cNvPr id="6" name="Picture 5">
            <a:extLst>
              <a:ext uri="{FF2B5EF4-FFF2-40B4-BE49-F238E27FC236}">
                <a16:creationId xmlns:a16="http://schemas.microsoft.com/office/drawing/2014/main" id="{4FF9B296-CE15-43CA-8DF6-476BC658BCD0}"/>
              </a:ext>
            </a:extLst>
          </p:cNvPr>
          <p:cNvPicPr>
            <a:picLocks noChangeAspect="1"/>
          </p:cNvPicPr>
          <p:nvPr/>
        </p:nvPicPr>
        <p:blipFill rotWithShape="1">
          <a:blip r:embed="rId2"/>
          <a:srcRect l="2000" t="11111" r="2000" b="4004"/>
          <a:stretch/>
        </p:blipFill>
        <p:spPr>
          <a:xfrm>
            <a:off x="1524000" y="1596180"/>
            <a:ext cx="6477000" cy="4581628"/>
          </a:xfrm>
          <a:prstGeom prst="rect">
            <a:avLst/>
          </a:prstGeom>
        </p:spPr>
      </p:pic>
      <p:sp>
        <p:nvSpPr>
          <p:cNvPr id="7" name="Rectangle 6">
            <a:extLst>
              <a:ext uri="{FF2B5EF4-FFF2-40B4-BE49-F238E27FC236}">
                <a16:creationId xmlns:a16="http://schemas.microsoft.com/office/drawing/2014/main" id="{674226CB-25EC-4F0D-B62B-A23076D99DEB}"/>
              </a:ext>
            </a:extLst>
          </p:cNvPr>
          <p:cNvSpPr/>
          <p:nvPr/>
        </p:nvSpPr>
        <p:spPr>
          <a:xfrm>
            <a:off x="2590800" y="2286000"/>
            <a:ext cx="4876800" cy="3124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a:t>Working in groups, consider </a:t>
            </a:r>
            <a:endParaRPr lang="en-US" sz="1600" dirty="0"/>
          </a:p>
          <a:p>
            <a:pPr lvl="1"/>
            <a:r>
              <a:rPr lang="en-US" sz="1600" dirty="0"/>
              <a:t>You are responsible for a major multi-national systems analysis project</a:t>
            </a:r>
          </a:p>
          <a:p>
            <a:pPr marL="1600200" lvl="2" indent="-457200">
              <a:buFont typeface="Wingdings" charset="2"/>
              <a:buChar char="Ø"/>
            </a:pPr>
            <a:r>
              <a:rPr lang="en-US" sz="1600" dirty="0"/>
              <a:t>You realize cultural variations may impact how you gather and interpret / analyze systems requirements.</a:t>
            </a:r>
          </a:p>
          <a:p>
            <a:pPr marL="1600200" lvl="2" indent="-457200">
              <a:buFont typeface="Wingdings" charset="2"/>
              <a:buChar char="Ø"/>
            </a:pPr>
            <a:r>
              <a:rPr lang="en-US" sz="1600" dirty="0"/>
              <a:t>Which cultural dimension ought you consider? </a:t>
            </a:r>
          </a:p>
          <a:p>
            <a:pPr marL="2057400" lvl="3" indent="-457200">
              <a:buFont typeface="Wingdings" charset="2"/>
              <a:buChar char="Ø"/>
            </a:pPr>
            <a:r>
              <a:rPr lang="en-US" sz="1600" dirty="0"/>
              <a:t>Why? </a:t>
            </a:r>
          </a:p>
          <a:p>
            <a:pPr marL="2057400" lvl="3" indent="-457200">
              <a:buFont typeface="Wingdings" charset="2"/>
              <a:buChar char="Ø"/>
            </a:pPr>
            <a:r>
              <a:rPr lang="en-US" sz="1600" dirty="0"/>
              <a:t>How?</a:t>
            </a:r>
          </a:p>
        </p:txBody>
      </p:sp>
      <p:sp>
        <p:nvSpPr>
          <p:cNvPr id="5" name="Slide Number Placeholder 4">
            <a:extLst>
              <a:ext uri="{FF2B5EF4-FFF2-40B4-BE49-F238E27FC236}">
                <a16:creationId xmlns:a16="http://schemas.microsoft.com/office/drawing/2014/main" id="{C6F84CB8-1F75-4383-8300-5CE39332B63D}"/>
              </a:ext>
            </a:extLst>
          </p:cNvPr>
          <p:cNvSpPr>
            <a:spLocks noGrp="1"/>
          </p:cNvSpPr>
          <p:nvPr>
            <p:ph type="sldNum" sz="quarter" idx="12"/>
          </p:nvPr>
        </p:nvSpPr>
        <p:spPr/>
        <p:txBody>
          <a:bodyPr/>
          <a:lstStyle/>
          <a:p>
            <a:fld id="{EDC940D2-3873-354C-BE69-FB1E39A1232E}" type="slidenum">
              <a:rPr lang="en-US" altLang="en-US" smtClean="0"/>
              <a:pPr/>
              <a:t>59</a:t>
            </a:fld>
            <a:r>
              <a:rPr lang="en-US" altLang="en-US"/>
              <a:t> / 60</a:t>
            </a:r>
            <a:endParaRPr lang="en-US" altLang="en-US" dirty="0"/>
          </a:p>
        </p:txBody>
      </p:sp>
    </p:spTree>
    <p:extLst>
      <p:ext uri="{BB962C8B-B14F-4D97-AF65-F5344CB8AC3E}">
        <p14:creationId xmlns:p14="http://schemas.microsoft.com/office/powerpoint/2010/main" val="265220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505131-74F8-4127-9D37-979CB5E17963}"/>
              </a:ext>
            </a:extLst>
          </p:cNvPr>
          <p:cNvPicPr>
            <a:picLocks noChangeAspect="1"/>
          </p:cNvPicPr>
          <p:nvPr/>
        </p:nvPicPr>
        <p:blipFill>
          <a:blip r:embed="rId2"/>
          <a:stretch>
            <a:fillRect/>
          </a:stretch>
        </p:blipFill>
        <p:spPr>
          <a:xfrm>
            <a:off x="2245468" y="2133600"/>
            <a:ext cx="4097716" cy="4444446"/>
          </a:xfrm>
          <a:prstGeom prst="rect">
            <a:avLst/>
          </a:prstGeom>
        </p:spPr>
      </p:pic>
      <p:pic>
        <p:nvPicPr>
          <p:cNvPr id="3" name="Picture 2">
            <a:extLst>
              <a:ext uri="{FF2B5EF4-FFF2-40B4-BE49-F238E27FC236}">
                <a16:creationId xmlns:a16="http://schemas.microsoft.com/office/drawing/2014/main" id="{C8EB1C2C-113E-4563-9D09-59018F22ABC1}"/>
              </a:ext>
            </a:extLst>
          </p:cNvPr>
          <p:cNvPicPr>
            <a:picLocks noChangeAspect="1"/>
          </p:cNvPicPr>
          <p:nvPr/>
        </p:nvPicPr>
        <p:blipFill>
          <a:blip r:embed="rId3"/>
          <a:stretch>
            <a:fillRect/>
          </a:stretch>
        </p:blipFill>
        <p:spPr>
          <a:xfrm>
            <a:off x="914400" y="281509"/>
            <a:ext cx="7949873" cy="2060627"/>
          </a:xfrm>
          <a:prstGeom prst="rect">
            <a:avLst/>
          </a:prstGeom>
        </p:spPr>
      </p:pic>
      <p:sp>
        <p:nvSpPr>
          <p:cNvPr id="4" name="Footer Placeholder 3">
            <a:extLst>
              <a:ext uri="{FF2B5EF4-FFF2-40B4-BE49-F238E27FC236}">
                <a16:creationId xmlns:a16="http://schemas.microsoft.com/office/drawing/2014/main" id="{DB74760C-396B-4352-980A-BE01DAECB561}"/>
              </a:ext>
            </a:extLst>
          </p:cNvPr>
          <p:cNvSpPr>
            <a:spLocks noGrp="1"/>
          </p:cNvSpPr>
          <p:nvPr>
            <p:ph type="ftr" sz="quarter" idx="11"/>
          </p:nvPr>
        </p:nvSpPr>
        <p:spPr/>
        <p:txBody>
          <a:bodyPr/>
          <a:lstStyle/>
          <a:p>
            <a:pPr>
              <a:defRPr/>
            </a:pPr>
            <a:r>
              <a:rPr lang="en-US"/>
              <a:t>©  Richard A. Navarro 2019</a:t>
            </a:r>
            <a:endParaRPr lang="en-US" dirty="0"/>
          </a:p>
        </p:txBody>
      </p:sp>
      <p:sp>
        <p:nvSpPr>
          <p:cNvPr id="6" name="Slide Number Placeholder 5">
            <a:extLst>
              <a:ext uri="{FF2B5EF4-FFF2-40B4-BE49-F238E27FC236}">
                <a16:creationId xmlns:a16="http://schemas.microsoft.com/office/drawing/2014/main" id="{D368A5E2-091B-4772-B490-A4DB16DB5C9D}"/>
              </a:ext>
            </a:extLst>
          </p:cNvPr>
          <p:cNvSpPr>
            <a:spLocks noGrp="1"/>
          </p:cNvSpPr>
          <p:nvPr>
            <p:ph type="sldNum" sz="quarter" idx="12"/>
          </p:nvPr>
        </p:nvSpPr>
        <p:spPr/>
        <p:txBody>
          <a:bodyPr/>
          <a:lstStyle/>
          <a:p>
            <a:fld id="{2C12D142-BB37-6041-ACEC-61C370F9F92E}" type="slidenum">
              <a:rPr lang="en-US" altLang="en-US" smtClean="0"/>
              <a:pPr/>
              <a:t>6</a:t>
            </a:fld>
            <a:r>
              <a:rPr lang="en-US" altLang="en-US"/>
              <a:t>/60</a:t>
            </a:r>
            <a:endParaRPr lang="en-US" altLang="en-US" dirty="0"/>
          </a:p>
        </p:txBody>
      </p:sp>
    </p:spTree>
    <p:extLst>
      <p:ext uri="{BB962C8B-B14F-4D97-AF65-F5344CB8AC3E}">
        <p14:creationId xmlns:p14="http://schemas.microsoft.com/office/powerpoint/2010/main" val="6591922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5220"/>
            <a:ext cx="8229600" cy="1143000"/>
          </a:xfrm>
        </p:spPr>
        <p:txBody>
          <a:bodyPr rtlCol="0">
            <a:noAutofit/>
          </a:bodyPr>
          <a:lstStyle/>
          <a:p>
            <a:pPr fontAlgn="auto">
              <a:spcAft>
                <a:spcPts val="0"/>
              </a:spcAft>
              <a:defRPr/>
            </a:pPr>
            <a:r>
              <a:rPr lang="en-US" sz="3600" dirty="0" smtClean="0"/>
              <a:t>Systems Analysis / Requirements </a:t>
            </a:r>
            <a:r>
              <a:rPr lang="en-US" sz="3600" dirty="0"/>
              <a:t>Elicitation … There are  Challenges … There are Mountains to be Climbed</a:t>
            </a:r>
          </a:p>
        </p:txBody>
      </p:sp>
      <p:pic>
        <p:nvPicPr>
          <p:cNvPr id="34819"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6533" y="2478254"/>
            <a:ext cx="4233108" cy="3154363"/>
          </a:xfrm>
        </p:spPr>
      </p:pic>
      <p:sp>
        <p:nvSpPr>
          <p:cNvPr id="6" name="Footer Placeholder 5"/>
          <p:cNvSpPr>
            <a:spLocks noGrp="1"/>
          </p:cNvSpPr>
          <p:nvPr>
            <p:ph type="ftr" sz="quarter" idx="11"/>
          </p:nvPr>
        </p:nvSpPr>
        <p:spPr>
          <a:xfrm>
            <a:off x="3113087" y="6375689"/>
            <a:ext cx="2895600" cy="365125"/>
          </a:xfrm>
        </p:spPr>
        <p:txBody>
          <a:bodyPr/>
          <a:lstStyle/>
          <a:p>
            <a:pPr>
              <a:defRPr/>
            </a:pPr>
            <a:r>
              <a:rPr lang="en-US"/>
              <a:t>©  Richard A. Navarro 2019</a:t>
            </a:r>
            <a:endParaRPr lang="en-US" dirty="0"/>
          </a:p>
        </p:txBody>
      </p:sp>
      <p:pic>
        <p:nvPicPr>
          <p:cNvPr id="34822" name="Picture 2" descr="C:\Documents and Settings\The Navarros\Local Settings\Temporary Internet Files\Content.IE5\81GXOGKJ\MC910216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526462">
            <a:off x="1796660" y="3755600"/>
            <a:ext cx="1428370" cy="599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TextBox 10"/>
          <p:cNvSpPr txBox="1">
            <a:spLocks noChangeArrowheads="1"/>
          </p:cNvSpPr>
          <p:nvPr/>
        </p:nvSpPr>
        <p:spPr bwMode="auto">
          <a:xfrm>
            <a:off x="5029200" y="3505200"/>
            <a:ext cx="383667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lgn="ctr">
              <a:spcBef>
                <a:spcPct val="0"/>
              </a:spcBef>
              <a:buFontTx/>
              <a:buNone/>
            </a:pPr>
            <a:r>
              <a:rPr lang="en-US" altLang="en-US" sz="2800" dirty="0">
                <a:latin typeface="Arial" charset="0"/>
                <a:ea typeface="Arial" charset="0"/>
                <a:cs typeface="Arial" charset="0"/>
              </a:rPr>
              <a:t>Knowledge of culture </a:t>
            </a:r>
            <a:r>
              <a:rPr lang="en-US" altLang="en-US" sz="2800">
                <a:latin typeface="Arial" charset="0"/>
                <a:ea typeface="Arial" charset="0"/>
                <a:cs typeface="Arial" charset="0"/>
              </a:rPr>
              <a:t>and </a:t>
            </a:r>
            <a:r>
              <a:rPr lang="en-US" altLang="en-US" sz="2800" smtClean="0">
                <a:latin typeface="Arial" charset="0"/>
                <a:ea typeface="Arial" charset="0"/>
                <a:cs typeface="Arial" charset="0"/>
              </a:rPr>
              <a:t>language- </a:t>
            </a:r>
            <a:r>
              <a:rPr lang="en-US" altLang="en-US" sz="2800" dirty="0">
                <a:latin typeface="Arial" charset="0"/>
                <a:ea typeface="Arial" charset="0"/>
                <a:cs typeface="Arial" charset="0"/>
              </a:rPr>
              <a:t>influences will help you as you climb</a:t>
            </a:r>
          </a:p>
        </p:txBody>
      </p:sp>
      <p:sp>
        <p:nvSpPr>
          <p:cNvPr id="3" name="Slide Number Placeholder 2">
            <a:extLst>
              <a:ext uri="{FF2B5EF4-FFF2-40B4-BE49-F238E27FC236}">
                <a16:creationId xmlns:a16="http://schemas.microsoft.com/office/drawing/2014/main" id="{A831BE33-44D4-4A97-9024-64DF83E821CA}"/>
              </a:ext>
            </a:extLst>
          </p:cNvPr>
          <p:cNvSpPr>
            <a:spLocks noGrp="1"/>
          </p:cNvSpPr>
          <p:nvPr>
            <p:ph type="sldNum" sz="quarter" idx="12"/>
          </p:nvPr>
        </p:nvSpPr>
        <p:spPr/>
        <p:txBody>
          <a:bodyPr/>
          <a:lstStyle/>
          <a:p>
            <a:fld id="{EDC940D2-3873-354C-BE69-FB1E39A1232E}" type="slidenum">
              <a:rPr lang="en-US" altLang="en-US" smtClean="0"/>
              <a:pPr/>
              <a:t>60</a:t>
            </a:fld>
            <a:r>
              <a:rPr lang="en-US" altLang="en-US"/>
              <a:t> / 60</a:t>
            </a: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B1F94B6-0F4E-4172-B917-EB8881BB12CB}"/>
              </a:ext>
            </a:extLst>
          </p:cNvPr>
          <p:cNvSpPr>
            <a:spLocks noGrp="1"/>
          </p:cNvSpPr>
          <p:nvPr>
            <p:ph type="ftr" sz="quarter" idx="11"/>
          </p:nvPr>
        </p:nvSpPr>
        <p:spPr/>
        <p:txBody>
          <a:bodyPr/>
          <a:lstStyle/>
          <a:p>
            <a:pPr>
              <a:defRPr/>
            </a:pPr>
            <a:r>
              <a:rPr lang="en-US"/>
              <a:t>©  Richard A. Navarro 2019</a:t>
            </a:r>
            <a:endParaRPr lang="en-US" dirty="0"/>
          </a:p>
        </p:txBody>
      </p:sp>
      <p:pic>
        <p:nvPicPr>
          <p:cNvPr id="5" name="Picture 4">
            <a:extLst>
              <a:ext uri="{FF2B5EF4-FFF2-40B4-BE49-F238E27FC236}">
                <a16:creationId xmlns:a16="http://schemas.microsoft.com/office/drawing/2014/main" id="{69BB130D-D765-4F8F-8FA2-528074BE5E7F}"/>
              </a:ext>
            </a:extLst>
          </p:cNvPr>
          <p:cNvPicPr>
            <a:picLocks noChangeAspect="1"/>
          </p:cNvPicPr>
          <p:nvPr/>
        </p:nvPicPr>
        <p:blipFill>
          <a:blip r:embed="rId2"/>
          <a:stretch>
            <a:fillRect/>
          </a:stretch>
        </p:blipFill>
        <p:spPr>
          <a:xfrm>
            <a:off x="3638550" y="2590800"/>
            <a:ext cx="4762500" cy="3552825"/>
          </a:xfrm>
          <a:prstGeom prst="rect">
            <a:avLst/>
          </a:prstGeom>
        </p:spPr>
      </p:pic>
      <p:pic>
        <p:nvPicPr>
          <p:cNvPr id="4" name="Picture 3">
            <a:extLst>
              <a:ext uri="{FF2B5EF4-FFF2-40B4-BE49-F238E27FC236}">
                <a16:creationId xmlns:a16="http://schemas.microsoft.com/office/drawing/2014/main" id="{C8DD1515-CBBC-4BB5-B321-9F9A4CE0634C}"/>
              </a:ext>
            </a:extLst>
          </p:cNvPr>
          <p:cNvPicPr>
            <a:picLocks noChangeAspect="1"/>
          </p:cNvPicPr>
          <p:nvPr/>
        </p:nvPicPr>
        <p:blipFill>
          <a:blip r:embed="rId3"/>
          <a:stretch>
            <a:fillRect/>
          </a:stretch>
        </p:blipFill>
        <p:spPr>
          <a:xfrm>
            <a:off x="351071" y="1984779"/>
            <a:ext cx="3287479" cy="2835451"/>
          </a:xfrm>
          <a:prstGeom prst="rect">
            <a:avLst/>
          </a:prstGeom>
        </p:spPr>
      </p:pic>
      <p:pic>
        <p:nvPicPr>
          <p:cNvPr id="6" name="Picture 5">
            <a:extLst>
              <a:ext uri="{FF2B5EF4-FFF2-40B4-BE49-F238E27FC236}">
                <a16:creationId xmlns:a16="http://schemas.microsoft.com/office/drawing/2014/main" id="{ED0E3282-6070-4763-A3D0-BD680F5F4B35}"/>
              </a:ext>
            </a:extLst>
          </p:cNvPr>
          <p:cNvPicPr>
            <a:picLocks noChangeAspect="1"/>
          </p:cNvPicPr>
          <p:nvPr/>
        </p:nvPicPr>
        <p:blipFill>
          <a:blip r:embed="rId4"/>
          <a:stretch>
            <a:fillRect/>
          </a:stretch>
        </p:blipFill>
        <p:spPr>
          <a:xfrm>
            <a:off x="191519" y="-53404"/>
            <a:ext cx="8230313" cy="1847248"/>
          </a:xfrm>
          <a:prstGeom prst="rect">
            <a:avLst/>
          </a:prstGeom>
        </p:spPr>
      </p:pic>
      <p:pic>
        <p:nvPicPr>
          <p:cNvPr id="7" name="Picture 6">
            <a:extLst>
              <a:ext uri="{FF2B5EF4-FFF2-40B4-BE49-F238E27FC236}">
                <a16:creationId xmlns:a16="http://schemas.microsoft.com/office/drawing/2014/main" id="{EA32AEE0-D243-4852-9699-6EEE104696D7}"/>
              </a:ext>
            </a:extLst>
          </p:cNvPr>
          <p:cNvPicPr>
            <a:picLocks noChangeAspect="1"/>
          </p:cNvPicPr>
          <p:nvPr/>
        </p:nvPicPr>
        <p:blipFill>
          <a:blip r:embed="rId5"/>
          <a:stretch>
            <a:fillRect/>
          </a:stretch>
        </p:blipFill>
        <p:spPr>
          <a:xfrm>
            <a:off x="304073" y="1371600"/>
            <a:ext cx="8382727" cy="4602879"/>
          </a:xfrm>
          <a:prstGeom prst="rect">
            <a:avLst/>
          </a:prstGeom>
        </p:spPr>
      </p:pic>
      <p:sp>
        <p:nvSpPr>
          <p:cNvPr id="3" name="Slide Number Placeholder 2">
            <a:extLst>
              <a:ext uri="{FF2B5EF4-FFF2-40B4-BE49-F238E27FC236}">
                <a16:creationId xmlns:a16="http://schemas.microsoft.com/office/drawing/2014/main" id="{DBBC89E7-007C-473F-8EC5-02D814DA1E13}"/>
              </a:ext>
            </a:extLst>
          </p:cNvPr>
          <p:cNvSpPr>
            <a:spLocks noGrp="1"/>
          </p:cNvSpPr>
          <p:nvPr>
            <p:ph type="sldNum" sz="quarter" idx="12"/>
          </p:nvPr>
        </p:nvSpPr>
        <p:spPr/>
        <p:txBody>
          <a:bodyPr/>
          <a:lstStyle/>
          <a:p>
            <a:fld id="{2C12D142-BB37-6041-ACEC-61C370F9F92E}" type="slidenum">
              <a:rPr lang="en-US" altLang="en-US" smtClean="0"/>
              <a:pPr/>
              <a:t>7</a:t>
            </a:fld>
            <a:r>
              <a:rPr lang="en-US" altLang="en-US"/>
              <a:t>/60</a:t>
            </a:r>
            <a:endParaRPr lang="en-US" altLang="en-US" dirty="0"/>
          </a:p>
        </p:txBody>
      </p:sp>
    </p:spTree>
    <p:extLst>
      <p:ext uri="{BB962C8B-B14F-4D97-AF65-F5344CB8AC3E}">
        <p14:creationId xmlns:p14="http://schemas.microsoft.com/office/powerpoint/2010/main" val="3983511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altLang="en-US" dirty="0"/>
              <a:t>Culture, Language and Business Systems Analysis</a:t>
            </a:r>
            <a:br>
              <a:rPr lang="en-US" altLang="en-US" dirty="0"/>
            </a:br>
            <a:r>
              <a:rPr lang="en-US" altLang="en-US" dirty="0">
                <a:latin typeface="Bookman Old Style" charset="0"/>
              </a:rPr>
              <a:t>Context</a:t>
            </a:r>
            <a:endParaRPr lang="en-US" dirty="0"/>
          </a:p>
        </p:txBody>
      </p:sp>
      <p:sp>
        <p:nvSpPr>
          <p:cNvPr id="3" name="Content Placeholder 2"/>
          <p:cNvSpPr>
            <a:spLocks noGrp="1"/>
          </p:cNvSpPr>
          <p:nvPr>
            <p:ph idx="1"/>
          </p:nvPr>
        </p:nvSpPr>
        <p:spPr>
          <a:xfrm>
            <a:off x="457200" y="2743200"/>
            <a:ext cx="8229600" cy="4525963"/>
          </a:xfrm>
        </p:spPr>
        <p:txBody>
          <a:bodyPr/>
          <a:lstStyle/>
          <a:p>
            <a:r>
              <a:rPr lang="en-US" b="1" i="1" dirty="0">
                <a:solidFill>
                  <a:srgbClr val="FF0000"/>
                </a:solidFill>
              </a:rPr>
              <a:t>System</a:t>
            </a:r>
            <a:r>
              <a:rPr lang="en-US" dirty="0"/>
              <a:t> … a collection of things that work together to achieve some goal or purpose. </a:t>
            </a:r>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pic>
        <p:nvPicPr>
          <p:cNvPr id="7" name="Picture 6">
            <a:extLst>
              <a:ext uri="{FF2B5EF4-FFF2-40B4-BE49-F238E27FC236}">
                <a16:creationId xmlns:a16="http://schemas.microsoft.com/office/drawing/2014/main" id="{9917B6E2-14C9-475F-A1AE-B0ECF3EA9AC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5181600" y="3870656"/>
            <a:ext cx="2895600" cy="2259980"/>
          </a:xfrm>
          <a:prstGeom prst="rect">
            <a:avLst/>
          </a:prstGeom>
        </p:spPr>
      </p:pic>
      <p:sp>
        <p:nvSpPr>
          <p:cNvPr id="5" name="Slide Number Placeholder 4">
            <a:extLst>
              <a:ext uri="{FF2B5EF4-FFF2-40B4-BE49-F238E27FC236}">
                <a16:creationId xmlns:a16="http://schemas.microsoft.com/office/drawing/2014/main" id="{706CB6E2-8DDC-43F8-BDEA-D132D17F0920}"/>
              </a:ext>
            </a:extLst>
          </p:cNvPr>
          <p:cNvSpPr>
            <a:spLocks noGrp="1"/>
          </p:cNvSpPr>
          <p:nvPr>
            <p:ph type="sldNum" sz="quarter" idx="12"/>
          </p:nvPr>
        </p:nvSpPr>
        <p:spPr/>
        <p:txBody>
          <a:bodyPr/>
          <a:lstStyle/>
          <a:p>
            <a:fld id="{EDC940D2-3873-354C-BE69-FB1E39A1232E}" type="slidenum">
              <a:rPr lang="en-US" altLang="en-US" smtClean="0"/>
              <a:pPr/>
              <a:t>8</a:t>
            </a:fld>
            <a:r>
              <a:rPr lang="en-US" altLang="en-US"/>
              <a:t> / 60</a:t>
            </a:r>
            <a:endParaRPr lang="en-US" altLang="en-US" dirty="0"/>
          </a:p>
        </p:txBody>
      </p:sp>
    </p:spTree>
    <p:extLst>
      <p:ext uri="{BB962C8B-B14F-4D97-AF65-F5344CB8AC3E}">
        <p14:creationId xmlns:p14="http://schemas.microsoft.com/office/powerpoint/2010/main" val="1054093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a:latin typeface="Bookman Old Style" charset="0"/>
              </a:rPr>
              <a:t>Context, Cont.</a:t>
            </a:r>
          </a:p>
        </p:txBody>
      </p:sp>
      <p:sp>
        <p:nvSpPr>
          <p:cNvPr id="3075" name="Content Placeholder 2"/>
          <p:cNvSpPr>
            <a:spLocks noGrp="1"/>
          </p:cNvSpPr>
          <p:nvPr>
            <p:ph idx="1"/>
          </p:nvPr>
        </p:nvSpPr>
        <p:spPr>
          <a:xfrm>
            <a:off x="381000" y="1447800"/>
            <a:ext cx="8229600" cy="3962400"/>
          </a:xfrm>
        </p:spPr>
        <p:txBody>
          <a:bodyPr/>
          <a:lstStyle/>
          <a:p>
            <a:pPr marL="457200" indent="-457200">
              <a:lnSpc>
                <a:spcPts val="2800"/>
              </a:lnSpc>
              <a:buFont typeface="Wingdings 2" charset="2"/>
              <a:buNone/>
            </a:pPr>
            <a:r>
              <a:rPr lang="en-US" altLang="en-US" b="1" dirty="0">
                <a:latin typeface="Bookman Old Style" charset="0"/>
              </a:rPr>
              <a:t> </a:t>
            </a:r>
            <a:r>
              <a:rPr lang="en-US" altLang="en-US" b="1" i="1" dirty="0">
                <a:solidFill>
                  <a:srgbClr val="FF0000"/>
                </a:solidFill>
                <a:latin typeface="Bookman Old Style" charset="0"/>
              </a:rPr>
              <a:t>Systems Analysis </a:t>
            </a:r>
            <a:r>
              <a:rPr lang="en-US" altLang="en-US" dirty="0">
                <a:latin typeface="Bookman Old Style" charset="0"/>
              </a:rPr>
              <a:t>… the act, process, or profession of studying an activity (as a procedure, a business, or a physiological function) typically by formal means in order to define its goals or purposes and to discover operations and procedures for accomplishing them most efficiently..</a:t>
            </a:r>
          </a:p>
          <a:p>
            <a:pPr marL="457200" indent="-457200">
              <a:buFont typeface="Wingdings 2" charset="2"/>
              <a:buNone/>
            </a:pPr>
            <a:r>
              <a:rPr lang="en-US" altLang="en-US" b="1" dirty="0">
                <a:latin typeface="Bookman Old Style" charset="0"/>
              </a:rPr>
              <a:t> </a:t>
            </a:r>
          </a:p>
        </p:txBody>
      </p:sp>
      <p:sp>
        <p:nvSpPr>
          <p:cNvPr id="4" name="Footer Placeholder 3"/>
          <p:cNvSpPr>
            <a:spLocks noGrp="1"/>
          </p:cNvSpPr>
          <p:nvPr>
            <p:ph type="ftr" sz="quarter" idx="11"/>
          </p:nvPr>
        </p:nvSpPr>
        <p:spPr/>
        <p:txBody>
          <a:bodyPr/>
          <a:lstStyle/>
          <a:p>
            <a:pPr>
              <a:defRPr/>
            </a:pPr>
            <a:r>
              <a:rPr lang="en-US"/>
              <a:t>©  Richard A. Navarro 2019</a:t>
            </a:r>
            <a:endParaRPr lang="en-US" dirty="0"/>
          </a:p>
        </p:txBody>
      </p:sp>
      <p:pic>
        <p:nvPicPr>
          <p:cNvPr id="5" name="Picture 4">
            <a:extLst>
              <a:ext uri="{FF2B5EF4-FFF2-40B4-BE49-F238E27FC236}">
                <a16:creationId xmlns:a16="http://schemas.microsoft.com/office/drawing/2014/main" id="{F164ED3B-FDF5-4D90-81EE-61012184876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5181600" y="4358957"/>
            <a:ext cx="2870200" cy="2224405"/>
          </a:xfrm>
          <a:prstGeom prst="rect">
            <a:avLst/>
          </a:prstGeom>
        </p:spPr>
      </p:pic>
      <p:sp>
        <p:nvSpPr>
          <p:cNvPr id="2" name="Slide Number Placeholder 1">
            <a:extLst>
              <a:ext uri="{FF2B5EF4-FFF2-40B4-BE49-F238E27FC236}">
                <a16:creationId xmlns:a16="http://schemas.microsoft.com/office/drawing/2014/main" id="{88C87B60-E6C9-4567-B94F-FC78D6E02E03}"/>
              </a:ext>
            </a:extLst>
          </p:cNvPr>
          <p:cNvSpPr>
            <a:spLocks noGrp="1"/>
          </p:cNvSpPr>
          <p:nvPr>
            <p:ph type="sldNum" sz="quarter" idx="12"/>
          </p:nvPr>
        </p:nvSpPr>
        <p:spPr/>
        <p:txBody>
          <a:bodyPr/>
          <a:lstStyle/>
          <a:p>
            <a:fld id="{EDC940D2-3873-354C-BE69-FB1E39A1232E}" type="slidenum">
              <a:rPr lang="en-US" altLang="en-US" smtClean="0"/>
              <a:pPr/>
              <a:t>9</a:t>
            </a:fld>
            <a:r>
              <a:rPr lang="en-US" altLang="en-US"/>
              <a:t> / 60</a:t>
            </a:r>
            <a:endParaRPr lang="en-US"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932</TotalTime>
  <Words>2798</Words>
  <Application>Microsoft Office PowerPoint</Application>
  <PresentationFormat>On-screen Show (4:3)</PresentationFormat>
  <Paragraphs>401</Paragraphs>
  <Slides>60</Slides>
  <Notes>6</Notes>
  <HiddenSlides>5</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宋体</vt:lpstr>
      <vt:lpstr>Arial</vt:lpstr>
      <vt:lpstr>Book Antiqua</vt:lpstr>
      <vt:lpstr>Bookman Old Style</vt:lpstr>
      <vt:lpstr>Calibri</vt:lpstr>
      <vt:lpstr>DejaVu Sans</vt:lpstr>
      <vt:lpstr>Symbol</vt:lpstr>
      <vt:lpstr>Wingdings</vt:lpstr>
      <vt:lpstr>Wingdings 2</vt:lpstr>
      <vt:lpstr>Office Theme</vt:lpstr>
      <vt:lpstr>Culture, Language and Business Systems Analysis INFOSYS 3810</vt:lpstr>
      <vt:lpstr>PowerPoint Presentation</vt:lpstr>
      <vt:lpstr>Systems Analysis … Why Do We Care?</vt:lpstr>
      <vt:lpstr>PowerPoint Presentation</vt:lpstr>
      <vt:lpstr>PowerPoint Presentation</vt:lpstr>
      <vt:lpstr>PowerPoint Presentation</vt:lpstr>
      <vt:lpstr>PowerPoint Presentation</vt:lpstr>
      <vt:lpstr>Culture, Language and Business Systems Analysis Context</vt:lpstr>
      <vt:lpstr>Context, Cont.</vt:lpstr>
      <vt:lpstr>Context, Cont.</vt:lpstr>
      <vt:lpstr>Context, Cont.</vt:lpstr>
      <vt:lpstr>Context, Cont.</vt:lpstr>
      <vt:lpstr>Context, Cont.</vt:lpstr>
      <vt:lpstr>Language</vt:lpstr>
      <vt:lpstr>Language DOES Matter</vt:lpstr>
      <vt:lpstr>Language Does Matter</vt:lpstr>
      <vt:lpstr>Language Does Matter</vt:lpstr>
      <vt:lpstr>Language … Translations, Meaning</vt:lpstr>
      <vt:lpstr>Language … Translations, Meaning, Cont.. </vt:lpstr>
      <vt:lpstr>PowerPoint Presentation</vt:lpstr>
      <vt:lpstr>Cultures ARE Different</vt:lpstr>
      <vt:lpstr>Cultures are different …. Talcott Parsons </vt:lpstr>
      <vt:lpstr>Talcott Parsons</vt:lpstr>
      <vt:lpstr>Cultures are Different …. Fons Trompenaars</vt:lpstr>
      <vt:lpstr>Cultures are Different … Geert Hofstede</vt:lpstr>
      <vt:lpstr>PowerPoint Presentation</vt:lpstr>
      <vt:lpstr>Individualism vs Collectivism</vt:lpstr>
      <vt:lpstr>Individualism vs Collectivism</vt:lpstr>
      <vt:lpstr>Uncertainty Avoidance</vt:lpstr>
      <vt:lpstr>Uncertainty Avoidance</vt:lpstr>
      <vt:lpstr>Masculinity vs Feminism</vt:lpstr>
      <vt:lpstr>Masculinity vs Feminism</vt:lpstr>
      <vt:lpstr>Power Distance</vt:lpstr>
      <vt:lpstr>Power Distance</vt:lpstr>
      <vt:lpstr>Systems Analysis / Requirements</vt:lpstr>
      <vt:lpstr>Systems Analysis … Requirements Elicitation</vt:lpstr>
      <vt:lpstr>Systems Analysis … Requirements Elicitation</vt:lpstr>
      <vt:lpstr>Systems Analysis / Requirements</vt:lpstr>
      <vt:lpstr>Systems Analysis / Requirements</vt:lpstr>
      <vt:lpstr>Systems Analysis / Requirements Elicitation</vt:lpstr>
      <vt:lpstr>Systems Analysis / Requirements Elicitation</vt:lpstr>
      <vt:lpstr>Systems Analysis / Requirements</vt:lpstr>
      <vt:lpstr>Systems Analysis / Requirements</vt:lpstr>
      <vt:lpstr>Systems Analysis / Requirements</vt:lpstr>
      <vt:lpstr>Systems Analysis / Requirements Elicitation … The Challenges … The Mountains to be Climbed</vt:lpstr>
      <vt:lpstr>Systems Analysis / Requirements Elicitation … The Challenges … The Mountains to be Climbed</vt:lpstr>
      <vt:lpstr>Requirements Elicitation … Language Related Challenges  </vt:lpstr>
      <vt:lpstr> Requirements Elicitation … Language Related Challenges </vt:lpstr>
      <vt:lpstr>Linguistics Related Challenges  Language Related Challenges </vt:lpstr>
      <vt:lpstr>Requirements Elicitation … Culture Related Challenges  </vt:lpstr>
      <vt:lpstr>Requirements Elicitation … Power Distance Related Challenges  </vt:lpstr>
      <vt:lpstr>Culture Related Challenges …  Power Distance Related Challenges </vt:lpstr>
      <vt:lpstr>PowerPoint Presentation</vt:lpstr>
      <vt:lpstr>Requirements Elicitation … Uncertainty Avoidance Related Challenges </vt:lpstr>
      <vt:lpstr>Culture Related Challenges …  Uncertainty Avoidance Related Challenges </vt:lpstr>
      <vt:lpstr> Requirements Elicitation … Individualism Related Challenges </vt:lpstr>
      <vt:lpstr>Culture Related Challenges …   Individualism Related Challenges </vt:lpstr>
      <vt:lpstr>Class Discussion</vt:lpstr>
      <vt:lpstr>Hofsted Institute https://www.hofstede-insights.com/product/compare-countries/ </vt:lpstr>
      <vt:lpstr>Systems Analysis / Requirements Elicitation … There are  Challenges … There are Mountains to be Climbed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Intersection of Culture and Business Process Development</dc:title>
  <dc:creator>Dick Navarro</dc:creator>
  <cp:lastModifiedBy>Navarro, Richard</cp:lastModifiedBy>
  <cp:revision>148</cp:revision>
  <dcterms:created xsi:type="dcterms:W3CDTF">2010-11-06T14:35:39Z</dcterms:created>
  <dcterms:modified xsi:type="dcterms:W3CDTF">2019-04-10T22:38:38Z</dcterms:modified>
</cp:coreProperties>
</file>